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31"/>
    <p:restoredTop sz="94631"/>
  </p:normalViewPr>
  <p:slideViewPr>
    <p:cSldViewPr>
      <p:cViewPr>
        <p:scale>
          <a:sx n="125" d="100"/>
          <a:sy n="125" d="100"/>
        </p:scale>
        <p:origin x="-432" y="163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407DB132-34D4-4EB6-97E9-320969E7FAB1}" type="datetimeFigureOut">
              <a:rPr kumimoji="1" lang="ja-JP" altLang="en-US" smtClean="0"/>
              <a:t>2019/9/30</a:t>
            </a:fld>
            <a:endParaRPr kumimoji="1" lang="ja-JP" altLang="en-US"/>
          </a:p>
        </p:txBody>
      </p:sp>
      <p:sp>
        <p:nvSpPr>
          <p:cNvPr id="4" name="スライド イメージ プレースホルダー 3"/>
          <p:cNvSpPr>
            <a:spLocks noGrp="1" noRot="1" noChangeAspect="1"/>
          </p:cNvSpPr>
          <p:nvPr>
            <p:ph type="sldImg" idx="2"/>
          </p:nvPr>
        </p:nvSpPr>
        <p:spPr>
          <a:xfrm>
            <a:off x="2087563" y="739775"/>
            <a:ext cx="2560637"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93AC6396-354C-4E6E-945B-88980DF373AC}" type="slidenum">
              <a:rPr kumimoji="1" lang="ja-JP" altLang="en-US" smtClean="0"/>
              <a:t>‹#›</a:t>
            </a:fld>
            <a:endParaRPr kumimoji="1" lang="ja-JP" altLang="en-US"/>
          </a:p>
        </p:txBody>
      </p:sp>
    </p:spTree>
    <p:extLst>
      <p:ext uri="{BB962C8B-B14F-4D97-AF65-F5344CB8AC3E}">
        <p14:creationId xmlns:p14="http://schemas.microsoft.com/office/powerpoint/2010/main" val="262687584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3AC6396-354C-4E6E-945B-88980DF373AC}" type="slidenum">
              <a:rPr kumimoji="1" lang="ja-JP" altLang="en-US" smtClean="0"/>
              <a:t>1</a:t>
            </a:fld>
            <a:endParaRPr kumimoji="1" lang="ja-JP" altLang="en-US"/>
          </a:p>
        </p:txBody>
      </p:sp>
    </p:spTree>
    <p:extLst>
      <p:ext uri="{BB962C8B-B14F-4D97-AF65-F5344CB8AC3E}">
        <p14:creationId xmlns:p14="http://schemas.microsoft.com/office/powerpoint/2010/main" val="2434694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C06C634-7230-45ED-B526-4E312618F040}" type="datetimeFigureOut">
              <a:rPr kumimoji="1" lang="ja-JP" altLang="en-US" smtClean="0"/>
              <a:t>2019/9/30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653991-3CF3-4A5A-8408-F06152F91084}" type="slidenum">
              <a:rPr kumimoji="1" lang="ja-JP" altLang="en-US" smtClean="0"/>
              <a:t>‹#›</a:t>
            </a:fld>
            <a:endParaRPr kumimoji="1" lang="ja-JP" altLang="en-US"/>
          </a:p>
        </p:txBody>
      </p:sp>
    </p:spTree>
    <p:extLst>
      <p:ext uri="{BB962C8B-B14F-4D97-AF65-F5344CB8AC3E}">
        <p14:creationId xmlns:p14="http://schemas.microsoft.com/office/powerpoint/2010/main" val="2396572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C06C634-7230-45ED-B526-4E312618F040}" type="datetimeFigureOut">
              <a:rPr kumimoji="1" lang="ja-JP" altLang="en-US" smtClean="0"/>
              <a:t>2019/9/30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653991-3CF3-4A5A-8408-F06152F91084}" type="slidenum">
              <a:rPr kumimoji="1" lang="ja-JP" altLang="en-US" smtClean="0"/>
              <a:t>‹#›</a:t>
            </a:fld>
            <a:endParaRPr kumimoji="1" lang="ja-JP" altLang="en-US"/>
          </a:p>
        </p:txBody>
      </p:sp>
    </p:spTree>
    <p:extLst>
      <p:ext uri="{BB962C8B-B14F-4D97-AF65-F5344CB8AC3E}">
        <p14:creationId xmlns:p14="http://schemas.microsoft.com/office/powerpoint/2010/main" val="1696452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396700"/>
            <a:ext cx="4514850" cy="845220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C06C634-7230-45ED-B526-4E312618F040}" type="datetimeFigureOut">
              <a:rPr kumimoji="1" lang="ja-JP" altLang="en-US" smtClean="0"/>
              <a:t>2019/9/30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653991-3CF3-4A5A-8408-F06152F91084}" type="slidenum">
              <a:rPr kumimoji="1" lang="ja-JP" altLang="en-US" smtClean="0"/>
              <a:t>‹#›</a:t>
            </a:fld>
            <a:endParaRPr kumimoji="1" lang="ja-JP" altLang="en-US"/>
          </a:p>
        </p:txBody>
      </p:sp>
    </p:spTree>
    <p:extLst>
      <p:ext uri="{BB962C8B-B14F-4D97-AF65-F5344CB8AC3E}">
        <p14:creationId xmlns:p14="http://schemas.microsoft.com/office/powerpoint/2010/main" val="1622826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C06C634-7230-45ED-B526-4E312618F040}" type="datetimeFigureOut">
              <a:rPr kumimoji="1" lang="ja-JP" altLang="en-US" smtClean="0"/>
              <a:t>2019/9/30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653991-3CF3-4A5A-8408-F06152F91084}" type="slidenum">
              <a:rPr kumimoji="1" lang="ja-JP" altLang="en-US" smtClean="0"/>
              <a:t>‹#›</a:t>
            </a:fld>
            <a:endParaRPr kumimoji="1" lang="ja-JP" altLang="en-US"/>
          </a:p>
        </p:txBody>
      </p:sp>
    </p:spTree>
    <p:extLst>
      <p:ext uri="{BB962C8B-B14F-4D97-AF65-F5344CB8AC3E}">
        <p14:creationId xmlns:p14="http://schemas.microsoft.com/office/powerpoint/2010/main" val="4288245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C06C634-7230-45ED-B526-4E312618F040}" type="datetimeFigureOut">
              <a:rPr kumimoji="1" lang="ja-JP" altLang="en-US" smtClean="0"/>
              <a:t>2019/9/30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653991-3CF3-4A5A-8408-F06152F91084}" type="slidenum">
              <a:rPr kumimoji="1" lang="ja-JP" altLang="en-US" smtClean="0"/>
              <a:t>‹#›</a:t>
            </a:fld>
            <a:endParaRPr kumimoji="1" lang="ja-JP" altLang="en-US"/>
          </a:p>
        </p:txBody>
      </p:sp>
    </p:spTree>
    <p:extLst>
      <p:ext uri="{BB962C8B-B14F-4D97-AF65-F5344CB8AC3E}">
        <p14:creationId xmlns:p14="http://schemas.microsoft.com/office/powerpoint/2010/main" val="4027327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4290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8615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C06C634-7230-45ED-B526-4E312618F040}" type="datetimeFigureOut">
              <a:rPr kumimoji="1" lang="ja-JP" altLang="en-US" smtClean="0"/>
              <a:t>2019/9/30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4653991-3CF3-4A5A-8408-F06152F91084}" type="slidenum">
              <a:rPr kumimoji="1" lang="ja-JP" altLang="en-US" smtClean="0"/>
              <a:t>‹#›</a:t>
            </a:fld>
            <a:endParaRPr kumimoji="1" lang="ja-JP" altLang="en-US"/>
          </a:p>
        </p:txBody>
      </p:sp>
    </p:spTree>
    <p:extLst>
      <p:ext uri="{BB962C8B-B14F-4D97-AF65-F5344CB8AC3E}">
        <p14:creationId xmlns:p14="http://schemas.microsoft.com/office/powerpoint/2010/main" val="3183123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C06C634-7230-45ED-B526-4E312618F040}" type="datetimeFigureOut">
              <a:rPr kumimoji="1" lang="ja-JP" altLang="en-US" smtClean="0"/>
              <a:t>2019/9/30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4653991-3CF3-4A5A-8408-F06152F91084}" type="slidenum">
              <a:rPr kumimoji="1" lang="ja-JP" altLang="en-US" smtClean="0"/>
              <a:t>‹#›</a:t>
            </a:fld>
            <a:endParaRPr kumimoji="1" lang="ja-JP" altLang="en-US"/>
          </a:p>
        </p:txBody>
      </p:sp>
    </p:spTree>
    <p:extLst>
      <p:ext uri="{BB962C8B-B14F-4D97-AF65-F5344CB8AC3E}">
        <p14:creationId xmlns:p14="http://schemas.microsoft.com/office/powerpoint/2010/main" val="1498027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C06C634-7230-45ED-B526-4E312618F040}" type="datetimeFigureOut">
              <a:rPr kumimoji="1" lang="ja-JP" altLang="en-US" smtClean="0"/>
              <a:t>2019/9/30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4653991-3CF3-4A5A-8408-F06152F91084}" type="slidenum">
              <a:rPr kumimoji="1" lang="ja-JP" altLang="en-US" smtClean="0"/>
              <a:t>‹#›</a:t>
            </a:fld>
            <a:endParaRPr kumimoji="1" lang="ja-JP" altLang="en-US"/>
          </a:p>
        </p:txBody>
      </p:sp>
    </p:spTree>
    <p:extLst>
      <p:ext uri="{BB962C8B-B14F-4D97-AF65-F5344CB8AC3E}">
        <p14:creationId xmlns:p14="http://schemas.microsoft.com/office/powerpoint/2010/main" val="4236802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C06C634-7230-45ED-B526-4E312618F040}" type="datetimeFigureOut">
              <a:rPr kumimoji="1" lang="ja-JP" altLang="en-US" smtClean="0"/>
              <a:t>2019/9/30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4653991-3CF3-4A5A-8408-F06152F91084}" type="slidenum">
              <a:rPr kumimoji="1" lang="ja-JP" altLang="en-US" smtClean="0"/>
              <a:t>‹#›</a:t>
            </a:fld>
            <a:endParaRPr kumimoji="1" lang="ja-JP" altLang="en-US"/>
          </a:p>
        </p:txBody>
      </p:sp>
    </p:spTree>
    <p:extLst>
      <p:ext uri="{BB962C8B-B14F-4D97-AF65-F5344CB8AC3E}">
        <p14:creationId xmlns:p14="http://schemas.microsoft.com/office/powerpoint/2010/main" val="4101805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C06C634-7230-45ED-B526-4E312618F040}" type="datetimeFigureOut">
              <a:rPr kumimoji="1" lang="ja-JP" altLang="en-US" smtClean="0"/>
              <a:t>2019/9/30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4653991-3CF3-4A5A-8408-F06152F91084}" type="slidenum">
              <a:rPr kumimoji="1" lang="ja-JP" altLang="en-US" smtClean="0"/>
              <a:t>‹#›</a:t>
            </a:fld>
            <a:endParaRPr kumimoji="1" lang="ja-JP" altLang="en-US"/>
          </a:p>
        </p:txBody>
      </p:sp>
    </p:spTree>
    <p:extLst>
      <p:ext uri="{BB962C8B-B14F-4D97-AF65-F5344CB8AC3E}">
        <p14:creationId xmlns:p14="http://schemas.microsoft.com/office/powerpoint/2010/main" val="2305887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C06C634-7230-45ED-B526-4E312618F040}" type="datetimeFigureOut">
              <a:rPr kumimoji="1" lang="ja-JP" altLang="en-US" smtClean="0"/>
              <a:t>2019/9/30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4653991-3CF3-4A5A-8408-F06152F91084}" type="slidenum">
              <a:rPr kumimoji="1" lang="ja-JP" altLang="en-US" smtClean="0"/>
              <a:t>‹#›</a:t>
            </a:fld>
            <a:endParaRPr kumimoji="1" lang="ja-JP" altLang="en-US"/>
          </a:p>
        </p:txBody>
      </p:sp>
    </p:spTree>
    <p:extLst>
      <p:ext uri="{BB962C8B-B14F-4D97-AF65-F5344CB8AC3E}">
        <p14:creationId xmlns:p14="http://schemas.microsoft.com/office/powerpoint/2010/main" val="2763806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8C06C634-7230-45ED-B526-4E312618F040}" type="datetimeFigureOut">
              <a:rPr kumimoji="1" lang="ja-JP" altLang="en-US" smtClean="0"/>
              <a:t>2019/9/30</a:t>
            </a:fld>
            <a:endParaRPr kumimoji="1" lang="ja-JP" altLang="en-US"/>
          </a:p>
        </p:txBody>
      </p:sp>
      <p:sp>
        <p:nvSpPr>
          <p:cNvPr id="5" name="フッター プレースホルダー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14653991-3CF3-4A5A-8408-F06152F91084}" type="slidenum">
              <a:rPr kumimoji="1" lang="ja-JP" altLang="en-US" smtClean="0"/>
              <a:t>‹#›</a:t>
            </a:fld>
            <a:endParaRPr kumimoji="1" lang="ja-JP" altLang="en-US"/>
          </a:p>
        </p:txBody>
      </p:sp>
    </p:spTree>
    <p:extLst>
      <p:ext uri="{BB962C8B-B14F-4D97-AF65-F5344CB8AC3E}">
        <p14:creationId xmlns:p14="http://schemas.microsoft.com/office/powerpoint/2010/main" val="2810189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50000"/>
          </a:schemeClr>
        </a:solidFill>
        <a:effectLst/>
      </p:bgPr>
    </p:bg>
    <p:spTree>
      <p:nvGrpSpPr>
        <p:cNvPr id="1" name=""/>
        <p:cNvGrpSpPr/>
        <p:nvPr/>
      </p:nvGrpSpPr>
      <p:grpSpPr>
        <a:xfrm>
          <a:off x="0" y="0"/>
          <a:ext cx="0" cy="0"/>
          <a:chOff x="0" y="0"/>
          <a:chExt cx="0" cy="0"/>
        </a:xfrm>
      </p:grpSpPr>
      <p:sp>
        <p:nvSpPr>
          <p:cNvPr id="182" name="角丸四角形 181"/>
          <p:cNvSpPr/>
          <p:nvPr/>
        </p:nvSpPr>
        <p:spPr>
          <a:xfrm>
            <a:off x="11054" y="5328865"/>
            <a:ext cx="6819987" cy="3163483"/>
          </a:xfrm>
          <a:prstGeom prst="roundRect">
            <a:avLst/>
          </a:prstGeom>
          <a:solidFill>
            <a:schemeClr val="accent1">
              <a:alpha val="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9" name="テキスト ボックス 178"/>
          <p:cNvSpPr txBox="1"/>
          <p:nvPr/>
        </p:nvSpPr>
        <p:spPr>
          <a:xfrm>
            <a:off x="19431" y="646331"/>
            <a:ext cx="6803232" cy="461665"/>
          </a:xfrm>
          <a:prstGeom prst="rect">
            <a:avLst/>
          </a:prstGeom>
          <a:solidFill>
            <a:schemeClr val="bg1"/>
          </a:solidFill>
        </p:spPr>
        <p:txBody>
          <a:bodyPr wrap="square" rtlCol="0">
            <a:spAutoFit/>
          </a:bodyPr>
          <a:lstStyle/>
          <a:p>
            <a:r>
              <a:rPr lang="ja-JP" altLang="en-US" sz="1200" b="1" u="sng" dirty="0" smtClean="0"/>
              <a:t>＜軽減内容＞一定の要件に該当する世帯は</a:t>
            </a:r>
            <a:r>
              <a:rPr lang="ja-JP" altLang="en-US" sz="1200" b="1" u="sng" dirty="0"/>
              <a:t>通常</a:t>
            </a:r>
            <a:r>
              <a:rPr lang="ja-JP" altLang="en-US" sz="1200" b="1" u="sng" dirty="0" smtClean="0"/>
              <a:t>制度の年齢制限を撤廃し、扶養している子の順番でカウントし、保育料を軽減します。（所得制限有）</a:t>
            </a:r>
            <a:endParaRPr kumimoji="1" lang="ja-JP" altLang="en-US" sz="1200" b="1" u="sng" dirty="0"/>
          </a:p>
        </p:txBody>
      </p:sp>
      <p:sp>
        <p:nvSpPr>
          <p:cNvPr id="91" name="角丸四角形 90"/>
          <p:cNvSpPr/>
          <p:nvPr/>
        </p:nvSpPr>
        <p:spPr>
          <a:xfrm>
            <a:off x="11053" y="1103653"/>
            <a:ext cx="6819987" cy="3888432"/>
          </a:xfrm>
          <a:prstGeom prst="roundRect">
            <a:avLst/>
          </a:prstGeom>
          <a:solidFill>
            <a:schemeClr val="accent1">
              <a:alpha val="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1" name="角丸四角形 170"/>
          <p:cNvSpPr/>
          <p:nvPr/>
        </p:nvSpPr>
        <p:spPr>
          <a:xfrm>
            <a:off x="68952" y="2968419"/>
            <a:ext cx="1214393" cy="532438"/>
          </a:xfrm>
          <a:prstGeom prst="roundRect">
            <a:avLst/>
          </a:prstGeom>
          <a:solidFill>
            <a:schemeClr val="accent1">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0" name="角丸四角形 169"/>
          <p:cNvSpPr/>
          <p:nvPr/>
        </p:nvSpPr>
        <p:spPr>
          <a:xfrm>
            <a:off x="27085" y="1803225"/>
            <a:ext cx="1214393" cy="628299"/>
          </a:xfrm>
          <a:prstGeom prst="roundRect">
            <a:avLst/>
          </a:prstGeom>
          <a:solidFill>
            <a:schemeClr val="accent1">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60" name="表 159"/>
          <p:cNvGraphicFramePr>
            <a:graphicFrameLocks noGrp="1"/>
          </p:cNvGraphicFramePr>
          <p:nvPr>
            <p:extLst>
              <p:ext uri="{D42A27DB-BD31-4B8C-83A1-F6EECF244321}">
                <p14:modId xmlns:p14="http://schemas.microsoft.com/office/powerpoint/2010/main" val="2677790190"/>
              </p:ext>
            </p:extLst>
          </p:nvPr>
        </p:nvGraphicFramePr>
        <p:xfrm>
          <a:off x="1197182" y="5859528"/>
          <a:ext cx="4666122" cy="2632820"/>
        </p:xfrm>
        <a:graphic>
          <a:graphicData uri="http://schemas.openxmlformats.org/drawingml/2006/table">
            <a:tbl>
              <a:tblPr>
                <a:tableStyleId>{073A0DAA-6AF3-43AB-8588-CEC1D06C72B9}</a:tableStyleId>
              </a:tblPr>
              <a:tblGrid>
                <a:gridCol w="518458"/>
                <a:gridCol w="518458"/>
                <a:gridCol w="518458"/>
                <a:gridCol w="518458"/>
                <a:gridCol w="473834"/>
                <a:gridCol w="563082"/>
                <a:gridCol w="518458"/>
                <a:gridCol w="518458"/>
                <a:gridCol w="518458"/>
              </a:tblGrid>
              <a:tr h="1316410">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dot"/>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dot"/>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dot"/>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dot"/>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dot"/>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dot"/>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dot"/>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dot"/>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dot"/>
                      <a:round/>
                      <a:headEnd type="none" w="med" len="med"/>
                      <a:tailEnd type="none" w="med" len="med"/>
                    </a:lnB>
                    <a:noFill/>
                  </a:tcPr>
                </a:tc>
              </a:tr>
              <a:tr h="1316410">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ot"/>
                      <a:round/>
                      <a:headEnd type="none" w="med" len="med"/>
                      <a:tailEnd type="none" w="med" len="med"/>
                    </a:lnT>
                    <a:lnB w="12700" cap="flat" cmpd="sng" algn="ctr">
                      <a:no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ot"/>
                      <a:round/>
                      <a:headEnd type="none" w="med" len="med"/>
                      <a:tailEnd type="none" w="med" len="med"/>
                    </a:lnT>
                    <a:lnB w="12700" cap="flat" cmpd="sng" algn="ctr">
                      <a:no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ot"/>
                      <a:round/>
                      <a:headEnd type="none" w="med" len="med"/>
                      <a:tailEnd type="none" w="med" len="med"/>
                    </a:lnT>
                    <a:lnB w="12700" cap="flat" cmpd="sng" algn="ctr">
                      <a:no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ot"/>
                      <a:round/>
                      <a:headEnd type="none" w="med" len="med"/>
                      <a:tailEnd type="none" w="med" len="med"/>
                    </a:lnT>
                    <a:lnB w="12700" cap="flat" cmpd="sng" algn="ctr">
                      <a:no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ot"/>
                      <a:round/>
                      <a:headEnd type="none" w="med" len="med"/>
                      <a:tailEnd type="none" w="med" len="med"/>
                    </a:lnT>
                    <a:lnB w="12700" cap="flat" cmpd="sng" algn="ctr">
                      <a:no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ot"/>
                      <a:round/>
                      <a:headEnd type="none" w="med" len="med"/>
                      <a:tailEnd type="none" w="med" len="med"/>
                    </a:lnT>
                    <a:lnB w="12700" cap="flat" cmpd="sng" algn="ctr">
                      <a:no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ot"/>
                      <a:round/>
                      <a:headEnd type="none" w="med" len="med"/>
                      <a:tailEnd type="none" w="med" len="med"/>
                    </a:lnT>
                    <a:lnB w="12700" cap="flat" cmpd="sng" algn="ctr">
                      <a:no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ot"/>
                      <a:round/>
                      <a:headEnd type="none" w="med" len="med"/>
                      <a:tailEnd type="none" w="med" len="med"/>
                    </a:lnT>
                    <a:lnB w="12700" cap="flat" cmpd="sng" algn="ctr">
                      <a:no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ot"/>
                      <a:round/>
                      <a:headEnd type="none" w="med" len="med"/>
                      <a:tailEnd type="none" w="med" len="med"/>
                    </a:lnT>
                    <a:lnB w="12700" cap="flat" cmpd="sng" algn="ctr">
                      <a:noFill/>
                      <a:prstDash val="solid"/>
                      <a:round/>
                      <a:headEnd type="none" w="med" len="med"/>
                      <a:tailEnd type="none" w="med" len="med"/>
                    </a:lnB>
                    <a:noFill/>
                  </a:tcPr>
                </a:tc>
              </a:tr>
            </a:tbl>
          </a:graphicData>
        </a:graphic>
      </p:graphicFrame>
      <p:sp>
        <p:nvSpPr>
          <p:cNvPr id="4" name="テキスト ボックス 3"/>
          <p:cNvSpPr txBox="1"/>
          <p:nvPr/>
        </p:nvSpPr>
        <p:spPr>
          <a:xfrm>
            <a:off x="127368" y="5051866"/>
            <a:ext cx="5489236" cy="276999"/>
          </a:xfrm>
          <a:prstGeom prst="rect">
            <a:avLst/>
          </a:prstGeom>
          <a:noFill/>
        </p:spPr>
        <p:txBody>
          <a:bodyPr wrap="square" rtlCol="0">
            <a:spAutoFit/>
          </a:bodyPr>
          <a:lstStyle/>
          <a:p>
            <a:r>
              <a:rPr kumimoji="1" lang="ja-JP" altLang="en-US" sz="1200" dirty="0" smtClean="0"/>
              <a:t>＜</a:t>
            </a:r>
            <a:r>
              <a:rPr lang="ja-JP" altLang="en-US" sz="1200" dirty="0"/>
              <a:t>通常</a:t>
            </a:r>
            <a:r>
              <a:rPr kumimoji="1" lang="ja-JP" altLang="en-US" sz="1200" dirty="0" smtClean="0"/>
              <a:t>制度</a:t>
            </a:r>
            <a:r>
              <a:rPr kumimoji="1" lang="ja-JP" altLang="en-US" sz="1200" dirty="0" smtClean="0"/>
              <a:t>＞０～２歳児の</a:t>
            </a:r>
            <a:r>
              <a:rPr kumimoji="1" lang="ja-JP" altLang="en-US" sz="1200" dirty="0" smtClean="0"/>
              <a:t>場合、未就学児の年長から順番を数えます。</a:t>
            </a:r>
            <a:endParaRPr kumimoji="1" lang="ja-JP" altLang="en-US" sz="1200" dirty="0"/>
          </a:p>
        </p:txBody>
      </p:sp>
      <p:sp>
        <p:nvSpPr>
          <p:cNvPr id="5" name="テキスト ボックス 4"/>
          <p:cNvSpPr txBox="1"/>
          <p:nvPr/>
        </p:nvSpPr>
        <p:spPr>
          <a:xfrm>
            <a:off x="28136" y="307777"/>
            <a:ext cx="6858000" cy="338554"/>
          </a:xfrm>
          <a:prstGeom prst="rect">
            <a:avLst/>
          </a:prstGeom>
          <a:noFill/>
        </p:spPr>
        <p:txBody>
          <a:bodyPr wrap="square" rtlCol="0">
            <a:spAutoFit/>
          </a:bodyPr>
          <a:lstStyle/>
          <a:p>
            <a:r>
              <a:rPr kumimoji="1" lang="ja-JP" altLang="en-US" sz="1600" dirty="0" smtClean="0"/>
              <a:t>〇多子世帯・ひとり親世帯等の保育料軽減措置について</a:t>
            </a:r>
            <a:endParaRPr kumimoji="1" lang="ja-JP" altLang="en-US" sz="1600" dirty="0"/>
          </a:p>
        </p:txBody>
      </p:sp>
      <p:sp>
        <p:nvSpPr>
          <p:cNvPr id="7" name="テキスト ボックス 6"/>
          <p:cNvSpPr txBox="1"/>
          <p:nvPr/>
        </p:nvSpPr>
        <p:spPr>
          <a:xfrm>
            <a:off x="968812" y="5539513"/>
            <a:ext cx="376507" cy="231237"/>
          </a:xfrm>
          <a:prstGeom prst="rect">
            <a:avLst/>
          </a:prstGeom>
          <a:noFill/>
        </p:spPr>
        <p:txBody>
          <a:bodyPr wrap="none" rtlCol="0">
            <a:spAutoFit/>
          </a:bodyPr>
          <a:lstStyle/>
          <a:p>
            <a:r>
              <a:rPr kumimoji="1" lang="en-US" altLang="ja-JP" sz="1400" dirty="0" smtClean="0"/>
              <a:t>0</a:t>
            </a:r>
            <a:r>
              <a:rPr kumimoji="1" lang="ja-JP" altLang="en-US" sz="1400" dirty="0" smtClean="0"/>
              <a:t>歳</a:t>
            </a:r>
            <a:endParaRPr kumimoji="1" lang="ja-JP" altLang="en-US" sz="1400" dirty="0"/>
          </a:p>
        </p:txBody>
      </p:sp>
      <p:sp>
        <p:nvSpPr>
          <p:cNvPr id="9" name="テキスト ボックス 8"/>
          <p:cNvSpPr txBox="1"/>
          <p:nvPr/>
        </p:nvSpPr>
        <p:spPr>
          <a:xfrm>
            <a:off x="1546371" y="5539513"/>
            <a:ext cx="376507" cy="231237"/>
          </a:xfrm>
          <a:prstGeom prst="rect">
            <a:avLst/>
          </a:prstGeom>
          <a:noFill/>
        </p:spPr>
        <p:txBody>
          <a:bodyPr wrap="none" rtlCol="0">
            <a:spAutoFit/>
          </a:bodyPr>
          <a:lstStyle/>
          <a:p>
            <a:r>
              <a:rPr lang="en-US" altLang="ja-JP" sz="1400" dirty="0"/>
              <a:t>1</a:t>
            </a:r>
            <a:r>
              <a:rPr kumimoji="1" lang="ja-JP" altLang="en-US" sz="1400" dirty="0" smtClean="0"/>
              <a:t>歳</a:t>
            </a:r>
            <a:endParaRPr kumimoji="1" lang="ja-JP" altLang="en-US" sz="1400" dirty="0"/>
          </a:p>
        </p:txBody>
      </p:sp>
      <p:sp>
        <p:nvSpPr>
          <p:cNvPr id="10" name="テキスト ボックス 9"/>
          <p:cNvSpPr txBox="1"/>
          <p:nvPr/>
        </p:nvSpPr>
        <p:spPr>
          <a:xfrm>
            <a:off x="2067601" y="5539513"/>
            <a:ext cx="376507" cy="231237"/>
          </a:xfrm>
          <a:prstGeom prst="rect">
            <a:avLst/>
          </a:prstGeom>
          <a:noFill/>
        </p:spPr>
        <p:txBody>
          <a:bodyPr wrap="none" rtlCol="0">
            <a:spAutoFit/>
          </a:bodyPr>
          <a:lstStyle/>
          <a:p>
            <a:r>
              <a:rPr lang="en-US" altLang="ja-JP" sz="1400" dirty="0"/>
              <a:t>2</a:t>
            </a:r>
            <a:r>
              <a:rPr kumimoji="1" lang="ja-JP" altLang="en-US" sz="1400" dirty="0" smtClean="0"/>
              <a:t>歳</a:t>
            </a:r>
            <a:endParaRPr kumimoji="1" lang="ja-JP" altLang="en-US" sz="1400" dirty="0"/>
          </a:p>
        </p:txBody>
      </p:sp>
      <p:sp>
        <p:nvSpPr>
          <p:cNvPr id="11" name="テキスト ボックス 10"/>
          <p:cNvSpPr txBox="1"/>
          <p:nvPr/>
        </p:nvSpPr>
        <p:spPr>
          <a:xfrm>
            <a:off x="2595183" y="5539513"/>
            <a:ext cx="376507" cy="231237"/>
          </a:xfrm>
          <a:prstGeom prst="rect">
            <a:avLst/>
          </a:prstGeom>
          <a:noFill/>
        </p:spPr>
        <p:txBody>
          <a:bodyPr wrap="none" rtlCol="0">
            <a:spAutoFit/>
          </a:bodyPr>
          <a:lstStyle/>
          <a:p>
            <a:r>
              <a:rPr lang="en-US" altLang="ja-JP" sz="1400" dirty="0"/>
              <a:t>3</a:t>
            </a:r>
            <a:r>
              <a:rPr kumimoji="1" lang="ja-JP" altLang="en-US" sz="1400" dirty="0" smtClean="0"/>
              <a:t>歳</a:t>
            </a:r>
            <a:endParaRPr kumimoji="1" lang="ja-JP" altLang="en-US" sz="1400" dirty="0"/>
          </a:p>
        </p:txBody>
      </p:sp>
      <p:sp>
        <p:nvSpPr>
          <p:cNvPr id="12" name="テキスト ボックス 11"/>
          <p:cNvSpPr txBox="1"/>
          <p:nvPr/>
        </p:nvSpPr>
        <p:spPr>
          <a:xfrm>
            <a:off x="3075713" y="5539513"/>
            <a:ext cx="376507" cy="231237"/>
          </a:xfrm>
          <a:prstGeom prst="rect">
            <a:avLst/>
          </a:prstGeom>
          <a:noFill/>
        </p:spPr>
        <p:txBody>
          <a:bodyPr wrap="none" rtlCol="0">
            <a:spAutoFit/>
          </a:bodyPr>
          <a:lstStyle/>
          <a:p>
            <a:r>
              <a:rPr lang="en-US" altLang="ja-JP" sz="1400" dirty="0"/>
              <a:t>4</a:t>
            </a:r>
            <a:r>
              <a:rPr kumimoji="1" lang="ja-JP" altLang="en-US" sz="1400" dirty="0" smtClean="0"/>
              <a:t>歳</a:t>
            </a:r>
            <a:endParaRPr kumimoji="1" lang="ja-JP" altLang="en-US" sz="1400" dirty="0"/>
          </a:p>
        </p:txBody>
      </p:sp>
      <p:sp>
        <p:nvSpPr>
          <p:cNvPr id="13" name="テキスト ボックス 12"/>
          <p:cNvSpPr txBox="1"/>
          <p:nvPr/>
        </p:nvSpPr>
        <p:spPr>
          <a:xfrm>
            <a:off x="3603295" y="5539513"/>
            <a:ext cx="376507" cy="231237"/>
          </a:xfrm>
          <a:prstGeom prst="rect">
            <a:avLst/>
          </a:prstGeom>
          <a:noFill/>
        </p:spPr>
        <p:txBody>
          <a:bodyPr wrap="none" rtlCol="0">
            <a:spAutoFit/>
          </a:bodyPr>
          <a:lstStyle/>
          <a:p>
            <a:r>
              <a:rPr lang="en-US" altLang="ja-JP" sz="1400" dirty="0"/>
              <a:t>5</a:t>
            </a:r>
            <a:r>
              <a:rPr kumimoji="1" lang="ja-JP" altLang="en-US" sz="1400" dirty="0" smtClean="0"/>
              <a:t>歳</a:t>
            </a:r>
            <a:endParaRPr kumimoji="1" lang="ja-JP" altLang="en-US" sz="1400" dirty="0"/>
          </a:p>
        </p:txBody>
      </p:sp>
      <p:sp>
        <p:nvSpPr>
          <p:cNvPr id="14" name="テキスト ボックス 13"/>
          <p:cNvSpPr txBox="1"/>
          <p:nvPr/>
        </p:nvSpPr>
        <p:spPr>
          <a:xfrm>
            <a:off x="4155833" y="5539513"/>
            <a:ext cx="376507" cy="231237"/>
          </a:xfrm>
          <a:prstGeom prst="rect">
            <a:avLst/>
          </a:prstGeom>
          <a:noFill/>
        </p:spPr>
        <p:txBody>
          <a:bodyPr wrap="none" rtlCol="0">
            <a:spAutoFit/>
          </a:bodyPr>
          <a:lstStyle/>
          <a:p>
            <a:r>
              <a:rPr lang="ja-JP" altLang="en-US" sz="1400" dirty="0" smtClean="0"/>
              <a:t>小</a:t>
            </a:r>
            <a:r>
              <a:rPr lang="en-US" altLang="ja-JP" sz="1400" dirty="0" smtClean="0"/>
              <a:t>1</a:t>
            </a:r>
            <a:endParaRPr kumimoji="1" lang="ja-JP" altLang="en-US" sz="1400" dirty="0"/>
          </a:p>
        </p:txBody>
      </p:sp>
      <p:sp>
        <p:nvSpPr>
          <p:cNvPr id="15" name="テキスト ボックス 14"/>
          <p:cNvSpPr txBox="1"/>
          <p:nvPr/>
        </p:nvSpPr>
        <p:spPr>
          <a:xfrm>
            <a:off x="4683415" y="5539513"/>
            <a:ext cx="376507" cy="231237"/>
          </a:xfrm>
          <a:prstGeom prst="rect">
            <a:avLst/>
          </a:prstGeom>
          <a:noFill/>
        </p:spPr>
        <p:txBody>
          <a:bodyPr wrap="none" rtlCol="0">
            <a:spAutoFit/>
          </a:bodyPr>
          <a:lstStyle/>
          <a:p>
            <a:r>
              <a:rPr lang="ja-JP" altLang="en-US" sz="1400" dirty="0" smtClean="0"/>
              <a:t>小</a:t>
            </a:r>
            <a:r>
              <a:rPr lang="en-US" altLang="ja-JP" sz="1400" dirty="0" smtClean="0"/>
              <a:t>2</a:t>
            </a:r>
            <a:endParaRPr kumimoji="1" lang="ja-JP" altLang="en-US" sz="1400" dirty="0"/>
          </a:p>
        </p:txBody>
      </p:sp>
      <p:sp>
        <p:nvSpPr>
          <p:cNvPr id="16" name="テキスト ボックス 15"/>
          <p:cNvSpPr txBox="1"/>
          <p:nvPr/>
        </p:nvSpPr>
        <p:spPr>
          <a:xfrm>
            <a:off x="5187471" y="5539513"/>
            <a:ext cx="376507" cy="231237"/>
          </a:xfrm>
          <a:prstGeom prst="rect">
            <a:avLst/>
          </a:prstGeom>
          <a:noFill/>
        </p:spPr>
        <p:txBody>
          <a:bodyPr wrap="none" rtlCol="0">
            <a:spAutoFit/>
          </a:bodyPr>
          <a:lstStyle/>
          <a:p>
            <a:r>
              <a:rPr lang="ja-JP" altLang="en-US" sz="1400" dirty="0" smtClean="0"/>
              <a:t>小</a:t>
            </a:r>
            <a:r>
              <a:rPr lang="en-US" altLang="ja-JP" sz="1400" dirty="0" smtClean="0"/>
              <a:t>3</a:t>
            </a:r>
            <a:endParaRPr kumimoji="1" lang="ja-JP" altLang="en-US" sz="1400" dirty="0"/>
          </a:p>
        </p:txBody>
      </p:sp>
      <p:sp>
        <p:nvSpPr>
          <p:cNvPr id="17" name="テキスト ボックス 16"/>
          <p:cNvSpPr txBox="1"/>
          <p:nvPr/>
        </p:nvSpPr>
        <p:spPr>
          <a:xfrm>
            <a:off x="5740009" y="5539513"/>
            <a:ext cx="376507" cy="231237"/>
          </a:xfrm>
          <a:prstGeom prst="rect">
            <a:avLst/>
          </a:prstGeom>
          <a:noFill/>
        </p:spPr>
        <p:txBody>
          <a:bodyPr wrap="none" rtlCol="0">
            <a:spAutoFit/>
          </a:bodyPr>
          <a:lstStyle/>
          <a:p>
            <a:r>
              <a:rPr lang="ja-JP" altLang="en-US" sz="1400" dirty="0" smtClean="0"/>
              <a:t>小</a:t>
            </a:r>
            <a:r>
              <a:rPr lang="en-US" altLang="ja-JP" sz="1400" dirty="0" smtClean="0"/>
              <a:t>4</a:t>
            </a:r>
            <a:endParaRPr kumimoji="1" lang="ja-JP" altLang="en-US" sz="1400" dirty="0"/>
          </a:p>
        </p:txBody>
      </p:sp>
      <p:sp>
        <p:nvSpPr>
          <p:cNvPr id="32" name="テキスト ボックス 31"/>
          <p:cNvSpPr txBox="1"/>
          <p:nvPr/>
        </p:nvSpPr>
        <p:spPr>
          <a:xfrm>
            <a:off x="2555649" y="5412571"/>
            <a:ext cx="504056" cy="173427"/>
          </a:xfrm>
          <a:prstGeom prst="rect">
            <a:avLst/>
          </a:prstGeom>
          <a:noFill/>
        </p:spPr>
        <p:txBody>
          <a:bodyPr wrap="square" rtlCol="0">
            <a:spAutoFit/>
          </a:bodyPr>
          <a:lstStyle/>
          <a:p>
            <a:pPr algn="ctr"/>
            <a:r>
              <a:rPr kumimoji="1" lang="en-US" altLang="ja-JP" sz="900" dirty="0" smtClean="0"/>
              <a:t>(</a:t>
            </a:r>
            <a:r>
              <a:rPr kumimoji="1" lang="ja-JP" altLang="en-US" sz="900" dirty="0" smtClean="0"/>
              <a:t>年少</a:t>
            </a:r>
            <a:r>
              <a:rPr kumimoji="1" lang="en-US" altLang="ja-JP" sz="900" dirty="0" smtClean="0"/>
              <a:t>)</a:t>
            </a:r>
            <a:endParaRPr kumimoji="1" lang="ja-JP" altLang="en-US" sz="900" dirty="0"/>
          </a:p>
        </p:txBody>
      </p:sp>
      <p:sp>
        <p:nvSpPr>
          <p:cNvPr id="33" name="テキスト ボックス 32"/>
          <p:cNvSpPr txBox="1"/>
          <p:nvPr/>
        </p:nvSpPr>
        <p:spPr>
          <a:xfrm>
            <a:off x="3023701" y="5418431"/>
            <a:ext cx="504056" cy="173427"/>
          </a:xfrm>
          <a:prstGeom prst="rect">
            <a:avLst/>
          </a:prstGeom>
          <a:noFill/>
        </p:spPr>
        <p:txBody>
          <a:bodyPr wrap="square" rtlCol="0">
            <a:spAutoFit/>
          </a:bodyPr>
          <a:lstStyle/>
          <a:p>
            <a:pPr algn="ctr"/>
            <a:r>
              <a:rPr kumimoji="1" lang="en-US" altLang="ja-JP" sz="900" dirty="0" smtClean="0"/>
              <a:t>(</a:t>
            </a:r>
            <a:r>
              <a:rPr kumimoji="1" lang="ja-JP" altLang="en-US" sz="900" dirty="0" smtClean="0"/>
              <a:t>年中</a:t>
            </a:r>
            <a:r>
              <a:rPr kumimoji="1" lang="en-US" altLang="ja-JP" sz="900" dirty="0" smtClean="0"/>
              <a:t>)</a:t>
            </a:r>
            <a:endParaRPr kumimoji="1" lang="ja-JP" altLang="en-US" sz="900" dirty="0"/>
          </a:p>
        </p:txBody>
      </p:sp>
      <p:sp>
        <p:nvSpPr>
          <p:cNvPr id="34" name="テキスト ボックス 33"/>
          <p:cNvSpPr txBox="1"/>
          <p:nvPr/>
        </p:nvSpPr>
        <p:spPr>
          <a:xfrm>
            <a:off x="3554995" y="5427765"/>
            <a:ext cx="504056" cy="173427"/>
          </a:xfrm>
          <a:prstGeom prst="rect">
            <a:avLst/>
          </a:prstGeom>
          <a:noFill/>
        </p:spPr>
        <p:txBody>
          <a:bodyPr wrap="square" rtlCol="0">
            <a:spAutoFit/>
          </a:bodyPr>
          <a:lstStyle/>
          <a:p>
            <a:pPr algn="ctr"/>
            <a:r>
              <a:rPr kumimoji="1" lang="en-US" altLang="ja-JP" sz="900" dirty="0" smtClean="0"/>
              <a:t>(</a:t>
            </a:r>
            <a:r>
              <a:rPr kumimoji="1" lang="ja-JP" altLang="en-US" sz="900" dirty="0" smtClean="0"/>
              <a:t>年長</a:t>
            </a:r>
            <a:r>
              <a:rPr kumimoji="1" lang="en-US" altLang="ja-JP" sz="900" dirty="0" smtClean="0"/>
              <a:t>)</a:t>
            </a:r>
            <a:endParaRPr kumimoji="1" lang="ja-JP" altLang="en-US" sz="900" dirty="0"/>
          </a:p>
        </p:txBody>
      </p:sp>
      <p:sp>
        <p:nvSpPr>
          <p:cNvPr id="36" name="円/楕円 35"/>
          <p:cNvSpPr/>
          <p:nvPr/>
        </p:nvSpPr>
        <p:spPr>
          <a:xfrm>
            <a:off x="1269973" y="6055281"/>
            <a:ext cx="654618" cy="615038"/>
          </a:xfrm>
          <a:prstGeom prst="ellipse">
            <a:avLst/>
          </a:prstGeom>
          <a:solidFill>
            <a:srgbClr val="FFC000">
              <a:alpha val="70000"/>
            </a:srgbClr>
          </a:solidFill>
          <a:ln w="12700">
            <a:solidFill>
              <a:srgbClr val="FFFF00"/>
            </a:solidFill>
          </a:ln>
        </p:spPr>
        <p:style>
          <a:lnRef idx="2">
            <a:schemeClr val="accent6"/>
          </a:lnRef>
          <a:fillRef idx="1">
            <a:schemeClr val="lt1"/>
          </a:fillRef>
          <a:effectRef idx="0">
            <a:schemeClr val="accent6"/>
          </a:effectRef>
          <a:fontRef idx="minor">
            <a:schemeClr val="dk1"/>
          </a:fontRef>
        </p:style>
        <p:txBody>
          <a:bodyPr rtlCol="0" anchor="ctr"/>
          <a:lstStyle/>
          <a:p>
            <a:endParaRPr kumimoji="1" lang="ja-JP" altLang="en-US" sz="1400" dirty="0"/>
          </a:p>
        </p:txBody>
      </p:sp>
      <p:sp>
        <p:nvSpPr>
          <p:cNvPr id="37" name="テキスト ボックス 36"/>
          <p:cNvSpPr txBox="1"/>
          <p:nvPr/>
        </p:nvSpPr>
        <p:spPr>
          <a:xfrm>
            <a:off x="1185639" y="6260049"/>
            <a:ext cx="543739" cy="307777"/>
          </a:xfrm>
          <a:prstGeom prst="rect">
            <a:avLst/>
          </a:prstGeom>
          <a:noFill/>
        </p:spPr>
        <p:txBody>
          <a:bodyPr wrap="none" rtlCol="0">
            <a:spAutoFit/>
          </a:bodyPr>
          <a:lstStyle/>
          <a:p>
            <a:r>
              <a:rPr lang="ja-JP" altLang="en-US" sz="1400" dirty="0">
                <a:solidFill>
                  <a:schemeClr val="tx2"/>
                </a:solidFill>
              </a:rPr>
              <a:t>無償</a:t>
            </a:r>
            <a:endParaRPr kumimoji="1" lang="ja-JP" altLang="en-US" sz="1400" dirty="0">
              <a:solidFill>
                <a:schemeClr val="tx2"/>
              </a:solidFill>
            </a:endParaRPr>
          </a:p>
        </p:txBody>
      </p:sp>
      <p:sp>
        <p:nvSpPr>
          <p:cNvPr id="38" name="テキスト ボックス 37"/>
          <p:cNvSpPr txBox="1"/>
          <p:nvPr/>
        </p:nvSpPr>
        <p:spPr>
          <a:xfrm>
            <a:off x="1185639" y="6068447"/>
            <a:ext cx="494414" cy="208114"/>
          </a:xfrm>
          <a:prstGeom prst="rect">
            <a:avLst/>
          </a:prstGeom>
          <a:noFill/>
        </p:spPr>
        <p:txBody>
          <a:bodyPr wrap="none" rtlCol="0">
            <a:spAutoFit/>
          </a:bodyPr>
          <a:lstStyle/>
          <a:p>
            <a:r>
              <a:rPr lang="ja-JP" altLang="en-US" sz="1200" dirty="0" smtClean="0">
                <a:solidFill>
                  <a:schemeClr val="tx2"/>
                </a:solidFill>
              </a:rPr>
              <a:t>第３子</a:t>
            </a:r>
            <a:endParaRPr kumimoji="1" lang="ja-JP" altLang="en-US" sz="1200" dirty="0">
              <a:solidFill>
                <a:schemeClr val="tx2"/>
              </a:solidFill>
            </a:endParaRPr>
          </a:p>
        </p:txBody>
      </p:sp>
      <p:sp>
        <p:nvSpPr>
          <p:cNvPr id="39" name="円/楕円 38"/>
          <p:cNvSpPr/>
          <p:nvPr/>
        </p:nvSpPr>
        <p:spPr>
          <a:xfrm>
            <a:off x="1954989" y="6035682"/>
            <a:ext cx="654618" cy="615038"/>
          </a:xfrm>
          <a:prstGeom prst="ellipse">
            <a:avLst/>
          </a:prstGeom>
          <a:solidFill>
            <a:srgbClr val="FFC000">
              <a:alpha val="70000"/>
            </a:srgbClr>
          </a:solidFill>
          <a:ln w="12700">
            <a:solidFill>
              <a:srgbClr val="FFFC00"/>
            </a:solidFill>
          </a:ln>
        </p:spPr>
        <p:style>
          <a:lnRef idx="2">
            <a:schemeClr val="accent6"/>
          </a:lnRef>
          <a:fillRef idx="1">
            <a:schemeClr val="lt1"/>
          </a:fillRef>
          <a:effectRef idx="0">
            <a:schemeClr val="accent6"/>
          </a:effectRef>
          <a:fontRef idx="minor">
            <a:schemeClr val="dk1"/>
          </a:fontRef>
        </p:style>
        <p:txBody>
          <a:bodyPr rtlCol="0" anchor="ctr"/>
          <a:lstStyle/>
          <a:p>
            <a:endParaRPr kumimoji="1" lang="ja-JP" altLang="en-US" sz="1400" dirty="0"/>
          </a:p>
        </p:txBody>
      </p:sp>
      <p:sp>
        <p:nvSpPr>
          <p:cNvPr id="40" name="テキスト ボックス 39"/>
          <p:cNvSpPr txBox="1"/>
          <p:nvPr/>
        </p:nvSpPr>
        <p:spPr>
          <a:xfrm>
            <a:off x="1870655" y="6240450"/>
            <a:ext cx="449371" cy="231237"/>
          </a:xfrm>
          <a:prstGeom prst="rect">
            <a:avLst/>
          </a:prstGeom>
          <a:noFill/>
        </p:spPr>
        <p:txBody>
          <a:bodyPr wrap="none" rtlCol="0">
            <a:spAutoFit/>
          </a:bodyPr>
          <a:lstStyle/>
          <a:p>
            <a:r>
              <a:rPr kumimoji="1" lang="ja-JP" altLang="en-US" sz="1400" dirty="0" smtClean="0">
                <a:solidFill>
                  <a:schemeClr val="tx2"/>
                </a:solidFill>
              </a:rPr>
              <a:t>半額</a:t>
            </a:r>
            <a:endParaRPr kumimoji="1" lang="ja-JP" altLang="en-US" sz="1400" dirty="0">
              <a:solidFill>
                <a:schemeClr val="tx2"/>
              </a:solidFill>
            </a:endParaRPr>
          </a:p>
        </p:txBody>
      </p:sp>
      <p:sp>
        <p:nvSpPr>
          <p:cNvPr id="41" name="テキスト ボックス 40"/>
          <p:cNvSpPr txBox="1"/>
          <p:nvPr/>
        </p:nvSpPr>
        <p:spPr>
          <a:xfrm>
            <a:off x="1853585" y="6072543"/>
            <a:ext cx="494414" cy="208114"/>
          </a:xfrm>
          <a:prstGeom prst="rect">
            <a:avLst/>
          </a:prstGeom>
          <a:noFill/>
        </p:spPr>
        <p:txBody>
          <a:bodyPr wrap="none" rtlCol="0">
            <a:spAutoFit/>
          </a:bodyPr>
          <a:lstStyle/>
          <a:p>
            <a:r>
              <a:rPr lang="ja-JP" altLang="en-US" sz="1200" dirty="0" smtClean="0">
                <a:solidFill>
                  <a:schemeClr val="tx2"/>
                </a:solidFill>
              </a:rPr>
              <a:t>第２子</a:t>
            </a:r>
            <a:endParaRPr kumimoji="1" lang="ja-JP" altLang="en-US" sz="1200" dirty="0">
              <a:solidFill>
                <a:schemeClr val="tx2"/>
              </a:solidFill>
            </a:endParaRPr>
          </a:p>
        </p:txBody>
      </p:sp>
      <p:sp>
        <p:nvSpPr>
          <p:cNvPr id="42" name="円/楕円 41"/>
          <p:cNvSpPr/>
          <p:nvPr/>
        </p:nvSpPr>
        <p:spPr>
          <a:xfrm>
            <a:off x="3439857" y="6077478"/>
            <a:ext cx="654618" cy="615038"/>
          </a:xfrm>
          <a:prstGeom prst="ellipse">
            <a:avLst/>
          </a:prstGeom>
          <a:solidFill>
            <a:srgbClr val="FFC000">
              <a:alpha val="70000"/>
            </a:srgbClr>
          </a:solidFill>
          <a:ln w="12700">
            <a:solidFill>
              <a:srgbClr val="FFFF00"/>
            </a:solidFill>
          </a:ln>
        </p:spPr>
        <p:style>
          <a:lnRef idx="2">
            <a:schemeClr val="accent6"/>
          </a:lnRef>
          <a:fillRef idx="1">
            <a:schemeClr val="lt1"/>
          </a:fillRef>
          <a:effectRef idx="0">
            <a:schemeClr val="accent6"/>
          </a:effectRef>
          <a:fontRef idx="minor">
            <a:schemeClr val="dk1"/>
          </a:fontRef>
        </p:style>
        <p:txBody>
          <a:bodyPr rtlCol="0" anchor="ctr"/>
          <a:lstStyle/>
          <a:p>
            <a:endParaRPr kumimoji="1" lang="ja-JP" altLang="en-US" sz="1400" dirty="0"/>
          </a:p>
        </p:txBody>
      </p:sp>
      <p:sp>
        <p:nvSpPr>
          <p:cNvPr id="43" name="テキスト ボックス 42"/>
          <p:cNvSpPr txBox="1"/>
          <p:nvPr/>
        </p:nvSpPr>
        <p:spPr>
          <a:xfrm>
            <a:off x="3355523" y="6282246"/>
            <a:ext cx="543739" cy="307777"/>
          </a:xfrm>
          <a:prstGeom prst="rect">
            <a:avLst/>
          </a:prstGeom>
          <a:noFill/>
        </p:spPr>
        <p:txBody>
          <a:bodyPr wrap="none" rtlCol="0">
            <a:spAutoFit/>
          </a:bodyPr>
          <a:lstStyle/>
          <a:p>
            <a:r>
              <a:rPr lang="ja-JP" altLang="en-US" sz="1400" dirty="0">
                <a:solidFill>
                  <a:schemeClr val="tx2"/>
                </a:solidFill>
              </a:rPr>
              <a:t>無償</a:t>
            </a:r>
            <a:endParaRPr kumimoji="1" lang="ja-JP" altLang="en-US" sz="1400" dirty="0">
              <a:solidFill>
                <a:schemeClr val="tx2"/>
              </a:solidFill>
            </a:endParaRPr>
          </a:p>
        </p:txBody>
      </p:sp>
      <p:sp>
        <p:nvSpPr>
          <p:cNvPr id="44" name="テキスト ボックス 43"/>
          <p:cNvSpPr txBox="1"/>
          <p:nvPr/>
        </p:nvSpPr>
        <p:spPr>
          <a:xfrm>
            <a:off x="3339646" y="6111627"/>
            <a:ext cx="494414" cy="208114"/>
          </a:xfrm>
          <a:prstGeom prst="rect">
            <a:avLst/>
          </a:prstGeom>
          <a:noFill/>
        </p:spPr>
        <p:txBody>
          <a:bodyPr wrap="none" rtlCol="0">
            <a:spAutoFit/>
          </a:bodyPr>
          <a:lstStyle/>
          <a:p>
            <a:r>
              <a:rPr lang="ja-JP" altLang="en-US" sz="1200" dirty="0" smtClean="0">
                <a:solidFill>
                  <a:schemeClr val="tx2"/>
                </a:solidFill>
              </a:rPr>
              <a:t>第１子</a:t>
            </a:r>
            <a:endParaRPr kumimoji="1" lang="ja-JP" altLang="en-US" sz="1200" dirty="0">
              <a:solidFill>
                <a:schemeClr val="tx2"/>
              </a:solidFill>
            </a:endParaRPr>
          </a:p>
        </p:txBody>
      </p:sp>
      <p:sp>
        <p:nvSpPr>
          <p:cNvPr id="45" name="角丸四角形 44"/>
          <p:cNvSpPr/>
          <p:nvPr/>
        </p:nvSpPr>
        <p:spPr>
          <a:xfrm>
            <a:off x="1223440" y="5949359"/>
            <a:ext cx="3072266" cy="78768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6" name="図 4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17133" y="6198109"/>
            <a:ext cx="384593" cy="384593"/>
          </a:xfrm>
          <a:prstGeom prst="rect">
            <a:avLst/>
          </a:prstGeom>
        </p:spPr>
      </p:pic>
      <p:pic>
        <p:nvPicPr>
          <p:cNvPr id="47" name="図 4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09262" y="6058805"/>
            <a:ext cx="336241" cy="581750"/>
          </a:xfrm>
          <a:prstGeom prst="rect">
            <a:avLst/>
          </a:prstGeom>
        </p:spPr>
      </p:pic>
      <p:pic>
        <p:nvPicPr>
          <p:cNvPr id="48" name="図 4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42394" y="5999249"/>
            <a:ext cx="367294" cy="665719"/>
          </a:xfrm>
          <a:prstGeom prst="rect">
            <a:avLst/>
          </a:prstGeom>
        </p:spPr>
      </p:pic>
      <p:sp>
        <p:nvSpPr>
          <p:cNvPr id="49" name="円/楕円 48"/>
          <p:cNvSpPr/>
          <p:nvPr/>
        </p:nvSpPr>
        <p:spPr>
          <a:xfrm>
            <a:off x="273101" y="6056756"/>
            <a:ext cx="884445" cy="687003"/>
          </a:xfrm>
          <a:prstGeom prst="ellipse">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100" dirty="0" smtClean="0">
              <a:solidFill>
                <a:schemeClr val="tx1"/>
              </a:solidFill>
            </a:endParaRPr>
          </a:p>
          <a:p>
            <a:pPr algn="ctr"/>
            <a:endParaRPr kumimoji="1" lang="ja-JP" altLang="en-US" sz="1000" dirty="0">
              <a:solidFill>
                <a:schemeClr val="tx1"/>
              </a:solidFill>
            </a:endParaRPr>
          </a:p>
        </p:txBody>
      </p:sp>
      <p:sp>
        <p:nvSpPr>
          <p:cNvPr id="51" name="テキスト ボックス 50"/>
          <p:cNvSpPr txBox="1"/>
          <p:nvPr/>
        </p:nvSpPr>
        <p:spPr>
          <a:xfrm>
            <a:off x="197317" y="6276561"/>
            <a:ext cx="1080745" cy="400110"/>
          </a:xfrm>
          <a:prstGeom prst="rect">
            <a:avLst/>
          </a:prstGeom>
          <a:noFill/>
        </p:spPr>
        <p:txBody>
          <a:bodyPr wrap="none" rtlCol="0">
            <a:spAutoFit/>
          </a:bodyPr>
          <a:lstStyle/>
          <a:p>
            <a:pPr algn="ctr"/>
            <a:r>
              <a:rPr lang="ja-JP" altLang="en-US" sz="1000" dirty="0" smtClean="0"/>
              <a:t>（保育所</a:t>
            </a:r>
            <a:r>
              <a:rPr lang="en-US" altLang="ja-JP" sz="1000" dirty="0" smtClean="0"/>
              <a:t>､</a:t>
            </a:r>
          </a:p>
          <a:p>
            <a:pPr algn="ctr"/>
            <a:r>
              <a:rPr kumimoji="1" lang="ja-JP" altLang="en-US" sz="1000" dirty="0" smtClean="0"/>
              <a:t>認定こども園</a:t>
            </a:r>
            <a:r>
              <a:rPr lang="ja-JP" altLang="en-US" sz="1000" dirty="0"/>
              <a:t>等</a:t>
            </a:r>
            <a:r>
              <a:rPr lang="ja-JP" altLang="en-US" sz="1000" dirty="0" smtClean="0"/>
              <a:t>）</a:t>
            </a:r>
            <a:endParaRPr kumimoji="1" lang="ja-JP" altLang="en-US" sz="1000" dirty="0"/>
          </a:p>
        </p:txBody>
      </p:sp>
      <p:sp>
        <p:nvSpPr>
          <p:cNvPr id="53" name="テキスト ボックス 52"/>
          <p:cNvSpPr txBox="1"/>
          <p:nvPr/>
        </p:nvSpPr>
        <p:spPr>
          <a:xfrm>
            <a:off x="322554" y="6111627"/>
            <a:ext cx="745718" cy="246221"/>
          </a:xfrm>
          <a:prstGeom prst="rect">
            <a:avLst/>
          </a:prstGeom>
          <a:noFill/>
        </p:spPr>
        <p:txBody>
          <a:bodyPr wrap="none" rtlCol="0">
            <a:spAutoFit/>
          </a:bodyPr>
          <a:lstStyle/>
          <a:p>
            <a:pPr algn="ctr"/>
            <a:r>
              <a:rPr lang="ja-JP" altLang="en-US" sz="1000" dirty="0" smtClean="0"/>
              <a:t>０～２歳児</a:t>
            </a:r>
            <a:endParaRPr lang="en-US" altLang="ja-JP" sz="900" dirty="0" smtClean="0"/>
          </a:p>
        </p:txBody>
      </p:sp>
      <p:sp>
        <p:nvSpPr>
          <p:cNvPr id="83" name="円/楕円 82"/>
          <p:cNvSpPr/>
          <p:nvPr/>
        </p:nvSpPr>
        <p:spPr>
          <a:xfrm>
            <a:off x="1287420" y="7331481"/>
            <a:ext cx="654618" cy="615038"/>
          </a:xfrm>
          <a:prstGeom prst="ellipse">
            <a:avLst/>
          </a:prstGeom>
          <a:solidFill>
            <a:srgbClr val="FFC000">
              <a:alpha val="70000"/>
            </a:srgbClr>
          </a:solidFill>
          <a:ln w="12700">
            <a:solidFill>
              <a:srgbClr val="FFFF00"/>
            </a:solidFill>
          </a:ln>
        </p:spPr>
        <p:style>
          <a:lnRef idx="2">
            <a:schemeClr val="accent6"/>
          </a:lnRef>
          <a:fillRef idx="1">
            <a:schemeClr val="lt1"/>
          </a:fillRef>
          <a:effectRef idx="0">
            <a:schemeClr val="accent6"/>
          </a:effectRef>
          <a:fontRef idx="minor">
            <a:schemeClr val="dk1"/>
          </a:fontRef>
        </p:style>
        <p:txBody>
          <a:bodyPr rtlCol="0" anchor="ctr"/>
          <a:lstStyle/>
          <a:p>
            <a:endParaRPr kumimoji="1" lang="ja-JP" altLang="en-US" sz="1400" dirty="0"/>
          </a:p>
        </p:txBody>
      </p:sp>
      <p:sp>
        <p:nvSpPr>
          <p:cNvPr id="84" name="テキスト ボックス 83"/>
          <p:cNvSpPr txBox="1"/>
          <p:nvPr/>
        </p:nvSpPr>
        <p:spPr>
          <a:xfrm>
            <a:off x="1184440" y="7552549"/>
            <a:ext cx="449371" cy="231237"/>
          </a:xfrm>
          <a:prstGeom prst="rect">
            <a:avLst/>
          </a:prstGeom>
          <a:noFill/>
        </p:spPr>
        <p:txBody>
          <a:bodyPr wrap="none" rtlCol="0">
            <a:spAutoFit/>
          </a:bodyPr>
          <a:lstStyle/>
          <a:p>
            <a:r>
              <a:rPr kumimoji="1" lang="ja-JP" altLang="en-US" sz="1400" dirty="0" smtClean="0">
                <a:solidFill>
                  <a:schemeClr val="tx2"/>
                </a:solidFill>
              </a:rPr>
              <a:t>半額</a:t>
            </a:r>
            <a:endParaRPr kumimoji="1" lang="ja-JP" altLang="en-US" sz="1400" dirty="0">
              <a:solidFill>
                <a:schemeClr val="tx2"/>
              </a:solidFill>
            </a:endParaRPr>
          </a:p>
        </p:txBody>
      </p:sp>
      <p:sp>
        <p:nvSpPr>
          <p:cNvPr id="85" name="テキスト ボックス 84"/>
          <p:cNvSpPr txBox="1"/>
          <p:nvPr/>
        </p:nvSpPr>
        <p:spPr>
          <a:xfrm>
            <a:off x="1184440" y="7346224"/>
            <a:ext cx="494414" cy="208114"/>
          </a:xfrm>
          <a:prstGeom prst="rect">
            <a:avLst/>
          </a:prstGeom>
          <a:noFill/>
        </p:spPr>
        <p:txBody>
          <a:bodyPr wrap="none" rtlCol="0">
            <a:spAutoFit/>
          </a:bodyPr>
          <a:lstStyle/>
          <a:p>
            <a:r>
              <a:rPr lang="ja-JP" altLang="en-US" sz="1200" dirty="0" smtClean="0">
                <a:solidFill>
                  <a:schemeClr val="tx2"/>
                </a:solidFill>
              </a:rPr>
              <a:t>第２子</a:t>
            </a:r>
            <a:endParaRPr kumimoji="1" lang="ja-JP" altLang="en-US" sz="1200" dirty="0">
              <a:solidFill>
                <a:schemeClr val="tx2"/>
              </a:solidFill>
            </a:endParaRPr>
          </a:p>
        </p:txBody>
      </p:sp>
      <p:sp>
        <p:nvSpPr>
          <p:cNvPr id="86" name="円/楕円 85"/>
          <p:cNvSpPr/>
          <p:nvPr/>
        </p:nvSpPr>
        <p:spPr>
          <a:xfrm>
            <a:off x="1956213" y="7320376"/>
            <a:ext cx="654618" cy="615038"/>
          </a:xfrm>
          <a:prstGeom prst="ellipse">
            <a:avLst/>
          </a:prstGeom>
          <a:solidFill>
            <a:srgbClr val="FFC000">
              <a:alpha val="70000"/>
            </a:srgbClr>
          </a:solidFill>
          <a:ln w="12700">
            <a:solidFill>
              <a:srgbClr val="FFFC00"/>
            </a:solidFill>
          </a:ln>
        </p:spPr>
        <p:style>
          <a:lnRef idx="2">
            <a:schemeClr val="accent6"/>
          </a:lnRef>
          <a:fillRef idx="1">
            <a:schemeClr val="lt1"/>
          </a:fillRef>
          <a:effectRef idx="0">
            <a:schemeClr val="accent6"/>
          </a:effectRef>
          <a:fontRef idx="minor">
            <a:schemeClr val="dk1"/>
          </a:fontRef>
        </p:style>
        <p:txBody>
          <a:bodyPr rtlCol="0" anchor="ctr"/>
          <a:lstStyle/>
          <a:p>
            <a:endParaRPr kumimoji="1" lang="ja-JP" altLang="en-US" sz="1400" dirty="0"/>
          </a:p>
        </p:txBody>
      </p:sp>
      <p:sp>
        <p:nvSpPr>
          <p:cNvPr id="87" name="テキスト ボックス 86"/>
          <p:cNvSpPr txBox="1"/>
          <p:nvPr/>
        </p:nvSpPr>
        <p:spPr>
          <a:xfrm>
            <a:off x="1871879" y="7525144"/>
            <a:ext cx="449371" cy="231237"/>
          </a:xfrm>
          <a:prstGeom prst="rect">
            <a:avLst/>
          </a:prstGeom>
          <a:noFill/>
        </p:spPr>
        <p:txBody>
          <a:bodyPr wrap="none" rtlCol="0">
            <a:spAutoFit/>
          </a:bodyPr>
          <a:lstStyle/>
          <a:p>
            <a:r>
              <a:rPr lang="ja-JP" altLang="en-US" sz="1400" dirty="0" smtClean="0">
                <a:solidFill>
                  <a:schemeClr val="tx2"/>
                </a:solidFill>
              </a:rPr>
              <a:t>全</a:t>
            </a:r>
            <a:r>
              <a:rPr kumimoji="1" lang="ja-JP" altLang="en-US" sz="1400" dirty="0" smtClean="0">
                <a:solidFill>
                  <a:schemeClr val="tx2"/>
                </a:solidFill>
              </a:rPr>
              <a:t>額</a:t>
            </a:r>
            <a:endParaRPr kumimoji="1" lang="ja-JP" altLang="en-US" sz="1400" dirty="0">
              <a:solidFill>
                <a:schemeClr val="tx2"/>
              </a:solidFill>
            </a:endParaRPr>
          </a:p>
        </p:txBody>
      </p:sp>
      <p:sp>
        <p:nvSpPr>
          <p:cNvPr id="88" name="テキスト ボックス 87"/>
          <p:cNvSpPr txBox="1"/>
          <p:nvPr/>
        </p:nvSpPr>
        <p:spPr>
          <a:xfrm>
            <a:off x="1884249" y="7344435"/>
            <a:ext cx="494414" cy="208114"/>
          </a:xfrm>
          <a:prstGeom prst="rect">
            <a:avLst/>
          </a:prstGeom>
          <a:noFill/>
        </p:spPr>
        <p:txBody>
          <a:bodyPr wrap="none" rtlCol="0">
            <a:spAutoFit/>
          </a:bodyPr>
          <a:lstStyle/>
          <a:p>
            <a:r>
              <a:rPr lang="ja-JP" altLang="en-US" sz="1200" dirty="0" smtClean="0">
                <a:solidFill>
                  <a:schemeClr val="tx2"/>
                </a:solidFill>
              </a:rPr>
              <a:t>第１子</a:t>
            </a:r>
            <a:endParaRPr kumimoji="1" lang="ja-JP" altLang="en-US" sz="1200" dirty="0">
              <a:solidFill>
                <a:schemeClr val="tx2"/>
              </a:solidFill>
            </a:endParaRPr>
          </a:p>
        </p:txBody>
      </p:sp>
      <p:sp>
        <p:nvSpPr>
          <p:cNvPr id="92" name="角丸四角形 91"/>
          <p:cNvSpPr/>
          <p:nvPr/>
        </p:nvSpPr>
        <p:spPr>
          <a:xfrm>
            <a:off x="1232951" y="7250281"/>
            <a:ext cx="2578053" cy="752987"/>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93" name="図 9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39523" y="7483948"/>
            <a:ext cx="384593" cy="384593"/>
          </a:xfrm>
          <a:prstGeom prst="rect">
            <a:avLst/>
          </a:prstGeom>
        </p:spPr>
      </p:pic>
      <p:pic>
        <p:nvPicPr>
          <p:cNvPr id="94" name="図 9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10486" y="7343499"/>
            <a:ext cx="336241" cy="581750"/>
          </a:xfrm>
          <a:prstGeom prst="rect">
            <a:avLst/>
          </a:prstGeom>
        </p:spPr>
      </p:pic>
      <p:pic>
        <p:nvPicPr>
          <p:cNvPr id="95" name="図 9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928582" y="7276013"/>
            <a:ext cx="322582" cy="584679"/>
          </a:xfrm>
          <a:prstGeom prst="rect">
            <a:avLst/>
          </a:prstGeom>
        </p:spPr>
      </p:pic>
      <p:sp>
        <p:nvSpPr>
          <p:cNvPr id="96" name="円/楕円 95"/>
          <p:cNvSpPr/>
          <p:nvPr/>
        </p:nvSpPr>
        <p:spPr>
          <a:xfrm>
            <a:off x="262263" y="7332744"/>
            <a:ext cx="884445" cy="687003"/>
          </a:xfrm>
          <a:prstGeom prst="ellipse">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100" dirty="0" smtClean="0">
              <a:solidFill>
                <a:schemeClr val="tx1"/>
              </a:solidFill>
            </a:endParaRPr>
          </a:p>
          <a:p>
            <a:pPr algn="ctr"/>
            <a:endParaRPr kumimoji="1" lang="ja-JP" altLang="en-US" sz="1000" dirty="0">
              <a:solidFill>
                <a:schemeClr val="tx1"/>
              </a:solidFill>
            </a:endParaRPr>
          </a:p>
        </p:txBody>
      </p:sp>
      <p:sp>
        <p:nvSpPr>
          <p:cNvPr id="97" name="テキスト ボックス 96"/>
          <p:cNvSpPr txBox="1"/>
          <p:nvPr/>
        </p:nvSpPr>
        <p:spPr>
          <a:xfrm>
            <a:off x="186478" y="7552549"/>
            <a:ext cx="1080745" cy="400110"/>
          </a:xfrm>
          <a:prstGeom prst="rect">
            <a:avLst/>
          </a:prstGeom>
          <a:noFill/>
        </p:spPr>
        <p:txBody>
          <a:bodyPr wrap="none" rtlCol="0">
            <a:spAutoFit/>
          </a:bodyPr>
          <a:lstStyle/>
          <a:p>
            <a:pPr algn="ctr"/>
            <a:r>
              <a:rPr lang="ja-JP" altLang="en-US" sz="1000" dirty="0" smtClean="0"/>
              <a:t>（保育所</a:t>
            </a:r>
            <a:r>
              <a:rPr lang="en-US" altLang="ja-JP" sz="1000" dirty="0" smtClean="0"/>
              <a:t>､</a:t>
            </a:r>
          </a:p>
          <a:p>
            <a:pPr algn="ctr"/>
            <a:r>
              <a:rPr kumimoji="1" lang="ja-JP" altLang="en-US" sz="1000" dirty="0" smtClean="0"/>
              <a:t>認定こども園等</a:t>
            </a:r>
            <a:r>
              <a:rPr lang="ja-JP" altLang="en-US" sz="1000" dirty="0" smtClean="0"/>
              <a:t>）</a:t>
            </a:r>
            <a:endParaRPr kumimoji="1" lang="ja-JP" altLang="en-US" sz="1000" dirty="0"/>
          </a:p>
        </p:txBody>
      </p:sp>
      <p:sp>
        <p:nvSpPr>
          <p:cNvPr id="98" name="テキスト ボックス 97"/>
          <p:cNvSpPr txBox="1"/>
          <p:nvPr/>
        </p:nvSpPr>
        <p:spPr>
          <a:xfrm>
            <a:off x="347525" y="7402902"/>
            <a:ext cx="688010" cy="230832"/>
          </a:xfrm>
          <a:prstGeom prst="rect">
            <a:avLst/>
          </a:prstGeom>
          <a:noFill/>
        </p:spPr>
        <p:txBody>
          <a:bodyPr wrap="none" rtlCol="0">
            <a:spAutoFit/>
          </a:bodyPr>
          <a:lstStyle/>
          <a:p>
            <a:pPr algn="ctr"/>
            <a:r>
              <a:rPr lang="ja-JP" altLang="en-US" sz="900" dirty="0" smtClean="0"/>
              <a:t>０～２歳児</a:t>
            </a:r>
            <a:endParaRPr lang="en-US" altLang="ja-JP" sz="900" dirty="0" smtClean="0"/>
          </a:p>
        </p:txBody>
      </p:sp>
      <p:graphicFrame>
        <p:nvGraphicFramePr>
          <p:cNvPr id="101" name="表 100"/>
          <p:cNvGraphicFramePr>
            <a:graphicFrameLocks noGrp="1"/>
          </p:cNvGraphicFramePr>
          <p:nvPr>
            <p:extLst>
              <p:ext uri="{D42A27DB-BD31-4B8C-83A1-F6EECF244321}">
                <p14:modId xmlns:p14="http://schemas.microsoft.com/office/powerpoint/2010/main" val="2062443345"/>
              </p:ext>
            </p:extLst>
          </p:nvPr>
        </p:nvGraphicFramePr>
        <p:xfrm>
          <a:off x="266316" y="1528017"/>
          <a:ext cx="5705668" cy="3262370"/>
        </p:xfrm>
        <a:graphic>
          <a:graphicData uri="http://schemas.openxmlformats.org/drawingml/2006/table">
            <a:tbl>
              <a:tblPr>
                <a:tableStyleId>{073A0DAA-6AF3-43AB-8588-CEC1D06C72B9}</a:tableStyleId>
              </a:tblPr>
              <a:tblGrid>
                <a:gridCol w="518697"/>
                <a:gridCol w="518697"/>
                <a:gridCol w="518697"/>
                <a:gridCol w="518697"/>
                <a:gridCol w="518697"/>
                <a:gridCol w="518697"/>
                <a:gridCol w="474053"/>
                <a:gridCol w="563342"/>
                <a:gridCol w="518697"/>
                <a:gridCol w="518697"/>
                <a:gridCol w="518697"/>
              </a:tblGrid>
              <a:tr h="1348424">
                <a:tc>
                  <a:txBody>
                    <a:bodyPr/>
                    <a:lstStyle/>
                    <a:p>
                      <a:endParaRPr kumimoji="1" lang="ja-JP" altLang="en-US" dirty="0"/>
                    </a:p>
                  </a:txBody>
                  <a:tcPr>
                    <a:lnL w="12700" cap="flat" cmpd="sng" algn="ctr">
                      <a:noFill/>
                      <a:prstDash val="dash"/>
                      <a:round/>
                      <a:headEnd type="none" w="med" len="med"/>
                      <a:tailEnd type="none" w="med" len="med"/>
                    </a:lnL>
                    <a:lnR w="12700" cap="flat" cmpd="sng" algn="ctr">
                      <a:noFill/>
                      <a:prstDash val="dash"/>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no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957489">
                <a:tc rowSpan="2">
                  <a:txBody>
                    <a:bodyPr/>
                    <a:lstStyle/>
                    <a:p>
                      <a:endParaRPr kumimoji="1" lang="ja-JP" altLang="en-US" dirty="0"/>
                    </a:p>
                  </a:txBody>
                  <a:tcPr>
                    <a:lnL w="12700" cap="flat" cmpd="sng" algn="ctr">
                      <a:noFill/>
                      <a:prstDash val="dash"/>
                      <a:round/>
                      <a:headEnd type="none" w="med" len="med"/>
                      <a:tailEnd type="none" w="med" len="med"/>
                    </a:lnL>
                    <a:lnR w="12700" cap="flat" cmpd="sng" algn="ctr">
                      <a:no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dot"/>
                      <a:round/>
                      <a:headEnd type="none" w="med" len="med"/>
                      <a:tailEnd type="none" w="med" len="med"/>
                    </a:lnB>
                    <a:noFill/>
                  </a:tcPr>
                </a:tc>
                <a:tc rowSpan="2">
                  <a:txBody>
                    <a:bodyPr/>
                    <a:lstStyle/>
                    <a:p>
                      <a:endParaRPr kumimoji="1" lang="ja-JP" altLang="en-US" dirty="0"/>
                    </a:p>
                  </a:txBody>
                  <a:tcPr>
                    <a:lnL w="12700" cap="flat" cmpd="sng" algn="ctr">
                      <a:no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dot"/>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noFill/>
                  </a:tcPr>
                </a:tc>
              </a:tr>
              <a:tr h="956457">
                <a:tc vMerge="1">
                  <a:txBody>
                    <a:bodyPr/>
                    <a:lstStyle/>
                    <a:p>
                      <a:endParaRPr kumimoji="1" lang="ja-JP" altLang="en-US"/>
                    </a:p>
                  </a:txBody>
                  <a:tcPr/>
                </a:tc>
                <a:tc vMerge="1">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ot"/>
                      <a:round/>
                      <a:headEnd type="none" w="med" len="med"/>
                      <a:tailEnd type="none" w="med" len="med"/>
                    </a:lnT>
                    <a:lnB w="12700" cap="flat" cmpd="sng" algn="ctr">
                      <a:no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ot"/>
                      <a:round/>
                      <a:headEnd type="none" w="med" len="med"/>
                      <a:tailEnd type="none" w="med" len="med"/>
                    </a:lnT>
                    <a:lnB w="12700" cap="flat" cmpd="sng" algn="ctr">
                      <a:no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ot"/>
                      <a:round/>
                      <a:headEnd type="none" w="med" len="med"/>
                      <a:tailEnd type="none" w="med" len="med"/>
                    </a:lnT>
                    <a:lnB w="12700" cap="flat" cmpd="sng" algn="ctr">
                      <a:no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ot"/>
                      <a:round/>
                      <a:headEnd type="none" w="med" len="med"/>
                      <a:tailEnd type="none" w="med" len="med"/>
                    </a:lnT>
                    <a:lnB w="12700" cap="flat" cmpd="sng" algn="ctr">
                      <a:no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ot"/>
                      <a:round/>
                      <a:headEnd type="none" w="med" len="med"/>
                      <a:tailEnd type="none" w="med" len="med"/>
                    </a:lnT>
                    <a:lnB w="12700" cap="flat" cmpd="sng" algn="ctr">
                      <a:no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ot"/>
                      <a:round/>
                      <a:headEnd type="none" w="med" len="med"/>
                      <a:tailEnd type="none" w="med" len="med"/>
                    </a:lnT>
                    <a:lnB w="12700" cap="flat" cmpd="sng" algn="ctr">
                      <a:no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ot"/>
                      <a:round/>
                      <a:headEnd type="none" w="med" len="med"/>
                      <a:tailEnd type="none" w="med" len="med"/>
                    </a:lnT>
                    <a:lnB w="12700" cap="flat" cmpd="sng" algn="ctr">
                      <a:no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ot"/>
                      <a:round/>
                      <a:headEnd type="none" w="med" len="med"/>
                      <a:tailEnd type="none" w="med" len="med"/>
                    </a:lnT>
                    <a:lnB w="12700" cap="flat" cmpd="sng" algn="ctr">
                      <a:no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ot"/>
                      <a:round/>
                      <a:headEnd type="none" w="med" len="med"/>
                      <a:tailEnd type="none" w="med" len="med"/>
                    </a:lnT>
                    <a:lnB w="12700" cap="flat" cmpd="sng" algn="ctr">
                      <a:no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ot"/>
                      <a:round/>
                      <a:headEnd type="none" w="med" len="med"/>
                      <a:tailEnd type="none" w="med" len="med"/>
                    </a:lnT>
                    <a:lnB w="12700" cap="flat" cmpd="sng" algn="ctr">
                      <a:noFill/>
                      <a:prstDash val="solid"/>
                      <a:round/>
                      <a:headEnd type="none" w="med" len="med"/>
                      <a:tailEnd type="none" w="med" len="med"/>
                    </a:lnB>
                    <a:noFill/>
                  </a:tcPr>
                </a:tc>
              </a:tr>
            </a:tbl>
          </a:graphicData>
        </a:graphic>
      </p:graphicFrame>
      <p:sp>
        <p:nvSpPr>
          <p:cNvPr id="102" name="テキスト ボックス 101"/>
          <p:cNvSpPr txBox="1"/>
          <p:nvPr/>
        </p:nvSpPr>
        <p:spPr>
          <a:xfrm>
            <a:off x="1017828" y="1264907"/>
            <a:ext cx="455574" cy="307777"/>
          </a:xfrm>
          <a:prstGeom prst="rect">
            <a:avLst/>
          </a:prstGeom>
          <a:noFill/>
        </p:spPr>
        <p:txBody>
          <a:bodyPr wrap="none" rtlCol="0">
            <a:spAutoFit/>
          </a:bodyPr>
          <a:lstStyle/>
          <a:p>
            <a:r>
              <a:rPr kumimoji="1" lang="en-US" altLang="ja-JP" sz="1400" dirty="0" smtClean="0"/>
              <a:t>0</a:t>
            </a:r>
            <a:r>
              <a:rPr kumimoji="1" lang="ja-JP" altLang="en-US" sz="1400" dirty="0" smtClean="0"/>
              <a:t>歳</a:t>
            </a:r>
            <a:endParaRPr kumimoji="1" lang="ja-JP" altLang="en-US" sz="1400" dirty="0"/>
          </a:p>
        </p:txBody>
      </p:sp>
      <p:sp>
        <p:nvSpPr>
          <p:cNvPr id="103" name="テキスト ボックス 102"/>
          <p:cNvSpPr txBox="1"/>
          <p:nvPr/>
        </p:nvSpPr>
        <p:spPr>
          <a:xfrm>
            <a:off x="1595387" y="1264907"/>
            <a:ext cx="455574" cy="307777"/>
          </a:xfrm>
          <a:prstGeom prst="rect">
            <a:avLst/>
          </a:prstGeom>
          <a:noFill/>
        </p:spPr>
        <p:txBody>
          <a:bodyPr wrap="none" rtlCol="0">
            <a:spAutoFit/>
          </a:bodyPr>
          <a:lstStyle/>
          <a:p>
            <a:r>
              <a:rPr lang="en-US" altLang="ja-JP" sz="1400" dirty="0"/>
              <a:t>1</a:t>
            </a:r>
            <a:r>
              <a:rPr kumimoji="1" lang="ja-JP" altLang="en-US" sz="1400" dirty="0" smtClean="0"/>
              <a:t>歳</a:t>
            </a:r>
            <a:endParaRPr kumimoji="1" lang="ja-JP" altLang="en-US" sz="1400" dirty="0"/>
          </a:p>
        </p:txBody>
      </p:sp>
      <p:sp>
        <p:nvSpPr>
          <p:cNvPr id="104" name="テキスト ボックス 103"/>
          <p:cNvSpPr txBox="1"/>
          <p:nvPr/>
        </p:nvSpPr>
        <p:spPr>
          <a:xfrm>
            <a:off x="2116617" y="1264907"/>
            <a:ext cx="455574" cy="307777"/>
          </a:xfrm>
          <a:prstGeom prst="rect">
            <a:avLst/>
          </a:prstGeom>
          <a:noFill/>
        </p:spPr>
        <p:txBody>
          <a:bodyPr wrap="none" rtlCol="0">
            <a:spAutoFit/>
          </a:bodyPr>
          <a:lstStyle/>
          <a:p>
            <a:r>
              <a:rPr lang="en-US" altLang="ja-JP" sz="1400" dirty="0"/>
              <a:t>2</a:t>
            </a:r>
            <a:r>
              <a:rPr kumimoji="1" lang="ja-JP" altLang="en-US" sz="1400" dirty="0" smtClean="0"/>
              <a:t>歳</a:t>
            </a:r>
            <a:endParaRPr kumimoji="1" lang="ja-JP" altLang="en-US" sz="1400" dirty="0"/>
          </a:p>
        </p:txBody>
      </p:sp>
      <p:sp>
        <p:nvSpPr>
          <p:cNvPr id="105" name="テキスト ボックス 104"/>
          <p:cNvSpPr txBox="1"/>
          <p:nvPr/>
        </p:nvSpPr>
        <p:spPr>
          <a:xfrm>
            <a:off x="2644199" y="1264907"/>
            <a:ext cx="455574" cy="307777"/>
          </a:xfrm>
          <a:prstGeom prst="rect">
            <a:avLst/>
          </a:prstGeom>
          <a:noFill/>
        </p:spPr>
        <p:txBody>
          <a:bodyPr wrap="none" rtlCol="0">
            <a:spAutoFit/>
          </a:bodyPr>
          <a:lstStyle/>
          <a:p>
            <a:r>
              <a:rPr lang="en-US" altLang="ja-JP" sz="1400" dirty="0"/>
              <a:t>3</a:t>
            </a:r>
            <a:r>
              <a:rPr kumimoji="1" lang="ja-JP" altLang="en-US" sz="1400" dirty="0" smtClean="0"/>
              <a:t>歳</a:t>
            </a:r>
            <a:endParaRPr kumimoji="1" lang="ja-JP" altLang="en-US" sz="1400" dirty="0"/>
          </a:p>
        </p:txBody>
      </p:sp>
      <p:sp>
        <p:nvSpPr>
          <p:cNvPr id="106" name="テキスト ボックス 105"/>
          <p:cNvSpPr txBox="1"/>
          <p:nvPr/>
        </p:nvSpPr>
        <p:spPr>
          <a:xfrm>
            <a:off x="3124729" y="1264907"/>
            <a:ext cx="455574" cy="307777"/>
          </a:xfrm>
          <a:prstGeom prst="rect">
            <a:avLst/>
          </a:prstGeom>
          <a:noFill/>
        </p:spPr>
        <p:txBody>
          <a:bodyPr wrap="none" rtlCol="0">
            <a:spAutoFit/>
          </a:bodyPr>
          <a:lstStyle/>
          <a:p>
            <a:r>
              <a:rPr lang="en-US" altLang="ja-JP" sz="1400" dirty="0"/>
              <a:t>4</a:t>
            </a:r>
            <a:r>
              <a:rPr kumimoji="1" lang="ja-JP" altLang="en-US" sz="1400" dirty="0" smtClean="0"/>
              <a:t>歳</a:t>
            </a:r>
            <a:endParaRPr kumimoji="1" lang="ja-JP" altLang="en-US" sz="1400" dirty="0"/>
          </a:p>
        </p:txBody>
      </p:sp>
      <p:sp>
        <p:nvSpPr>
          <p:cNvPr id="107" name="テキスト ボックス 106"/>
          <p:cNvSpPr txBox="1"/>
          <p:nvPr/>
        </p:nvSpPr>
        <p:spPr>
          <a:xfrm>
            <a:off x="3652311" y="1264907"/>
            <a:ext cx="455574" cy="307777"/>
          </a:xfrm>
          <a:prstGeom prst="rect">
            <a:avLst/>
          </a:prstGeom>
          <a:noFill/>
        </p:spPr>
        <p:txBody>
          <a:bodyPr wrap="none" rtlCol="0">
            <a:spAutoFit/>
          </a:bodyPr>
          <a:lstStyle/>
          <a:p>
            <a:r>
              <a:rPr lang="en-US" altLang="ja-JP" sz="1400" dirty="0"/>
              <a:t>5</a:t>
            </a:r>
            <a:r>
              <a:rPr kumimoji="1" lang="ja-JP" altLang="en-US" sz="1400" dirty="0" smtClean="0"/>
              <a:t>歳</a:t>
            </a:r>
            <a:endParaRPr kumimoji="1" lang="ja-JP" altLang="en-US" sz="1400" dirty="0"/>
          </a:p>
        </p:txBody>
      </p:sp>
      <p:sp>
        <p:nvSpPr>
          <p:cNvPr id="108" name="テキスト ボックス 107"/>
          <p:cNvSpPr txBox="1"/>
          <p:nvPr/>
        </p:nvSpPr>
        <p:spPr>
          <a:xfrm>
            <a:off x="4204849" y="1264907"/>
            <a:ext cx="455574" cy="307777"/>
          </a:xfrm>
          <a:prstGeom prst="rect">
            <a:avLst/>
          </a:prstGeom>
          <a:noFill/>
        </p:spPr>
        <p:txBody>
          <a:bodyPr wrap="none" rtlCol="0">
            <a:spAutoFit/>
          </a:bodyPr>
          <a:lstStyle/>
          <a:p>
            <a:r>
              <a:rPr lang="ja-JP" altLang="en-US" sz="1400" dirty="0" smtClean="0"/>
              <a:t>小</a:t>
            </a:r>
            <a:r>
              <a:rPr lang="en-US" altLang="ja-JP" sz="1400" dirty="0" smtClean="0"/>
              <a:t>1</a:t>
            </a:r>
            <a:endParaRPr kumimoji="1" lang="ja-JP" altLang="en-US" sz="1400" dirty="0"/>
          </a:p>
        </p:txBody>
      </p:sp>
      <p:sp>
        <p:nvSpPr>
          <p:cNvPr id="109" name="テキスト ボックス 108"/>
          <p:cNvSpPr txBox="1"/>
          <p:nvPr/>
        </p:nvSpPr>
        <p:spPr>
          <a:xfrm>
            <a:off x="4732431" y="1264907"/>
            <a:ext cx="455574" cy="307777"/>
          </a:xfrm>
          <a:prstGeom prst="rect">
            <a:avLst/>
          </a:prstGeom>
          <a:noFill/>
        </p:spPr>
        <p:txBody>
          <a:bodyPr wrap="none" rtlCol="0">
            <a:spAutoFit/>
          </a:bodyPr>
          <a:lstStyle/>
          <a:p>
            <a:r>
              <a:rPr lang="ja-JP" altLang="en-US" sz="1400" dirty="0" smtClean="0"/>
              <a:t>小</a:t>
            </a:r>
            <a:r>
              <a:rPr lang="en-US" altLang="ja-JP" sz="1400" dirty="0" smtClean="0"/>
              <a:t>2</a:t>
            </a:r>
            <a:endParaRPr kumimoji="1" lang="ja-JP" altLang="en-US" sz="1400" dirty="0"/>
          </a:p>
        </p:txBody>
      </p:sp>
      <p:sp>
        <p:nvSpPr>
          <p:cNvPr id="110" name="テキスト ボックス 109"/>
          <p:cNvSpPr txBox="1"/>
          <p:nvPr/>
        </p:nvSpPr>
        <p:spPr>
          <a:xfrm>
            <a:off x="5236487" y="1264907"/>
            <a:ext cx="455574" cy="307777"/>
          </a:xfrm>
          <a:prstGeom prst="rect">
            <a:avLst/>
          </a:prstGeom>
          <a:noFill/>
        </p:spPr>
        <p:txBody>
          <a:bodyPr wrap="none" rtlCol="0">
            <a:spAutoFit/>
          </a:bodyPr>
          <a:lstStyle/>
          <a:p>
            <a:r>
              <a:rPr lang="ja-JP" altLang="en-US" sz="1400" dirty="0" smtClean="0"/>
              <a:t>小</a:t>
            </a:r>
            <a:r>
              <a:rPr lang="en-US" altLang="ja-JP" sz="1400" dirty="0" smtClean="0"/>
              <a:t>3</a:t>
            </a:r>
            <a:endParaRPr kumimoji="1" lang="ja-JP" altLang="en-US" sz="1400" dirty="0"/>
          </a:p>
        </p:txBody>
      </p:sp>
      <p:sp>
        <p:nvSpPr>
          <p:cNvPr id="111" name="テキスト ボックス 110"/>
          <p:cNvSpPr txBox="1"/>
          <p:nvPr/>
        </p:nvSpPr>
        <p:spPr>
          <a:xfrm>
            <a:off x="5789025" y="1264907"/>
            <a:ext cx="1029449" cy="523220"/>
          </a:xfrm>
          <a:prstGeom prst="rect">
            <a:avLst/>
          </a:prstGeom>
          <a:noFill/>
        </p:spPr>
        <p:txBody>
          <a:bodyPr wrap="none" rtlCol="0">
            <a:spAutoFit/>
          </a:bodyPr>
          <a:lstStyle/>
          <a:p>
            <a:r>
              <a:rPr lang="ja-JP" altLang="en-US" sz="1400" dirty="0" smtClean="0"/>
              <a:t>小</a:t>
            </a:r>
            <a:r>
              <a:rPr lang="en-US" altLang="ja-JP" sz="1400" dirty="0" smtClean="0"/>
              <a:t>4</a:t>
            </a:r>
            <a:r>
              <a:rPr lang="ja-JP" altLang="en-US" sz="1400" dirty="0" smtClean="0"/>
              <a:t>～</a:t>
            </a:r>
            <a:endParaRPr lang="en-US" altLang="ja-JP" sz="1400" dirty="0" smtClean="0"/>
          </a:p>
          <a:p>
            <a:r>
              <a:rPr lang="ja-JP" altLang="en-US" sz="1400" dirty="0"/>
              <a:t>　</a:t>
            </a:r>
            <a:r>
              <a:rPr lang="ja-JP" altLang="en-US" sz="1000" dirty="0" smtClean="0"/>
              <a:t>年齢制限なし</a:t>
            </a:r>
            <a:endParaRPr kumimoji="1" lang="ja-JP" altLang="en-US" sz="1000" dirty="0"/>
          </a:p>
        </p:txBody>
      </p:sp>
      <p:sp>
        <p:nvSpPr>
          <p:cNvPr id="113" name="テキスト ボックス 112"/>
          <p:cNvSpPr txBox="1"/>
          <p:nvPr/>
        </p:nvSpPr>
        <p:spPr>
          <a:xfrm>
            <a:off x="2644199" y="1147532"/>
            <a:ext cx="504056" cy="230832"/>
          </a:xfrm>
          <a:prstGeom prst="rect">
            <a:avLst/>
          </a:prstGeom>
          <a:noFill/>
        </p:spPr>
        <p:txBody>
          <a:bodyPr wrap="square" rtlCol="0">
            <a:spAutoFit/>
          </a:bodyPr>
          <a:lstStyle/>
          <a:p>
            <a:pPr algn="ctr"/>
            <a:r>
              <a:rPr kumimoji="1" lang="en-US" altLang="ja-JP" sz="900" dirty="0" smtClean="0"/>
              <a:t>(</a:t>
            </a:r>
            <a:r>
              <a:rPr kumimoji="1" lang="ja-JP" altLang="en-US" sz="900" dirty="0" smtClean="0"/>
              <a:t>年少</a:t>
            </a:r>
            <a:r>
              <a:rPr kumimoji="1" lang="en-US" altLang="ja-JP" sz="900" dirty="0" smtClean="0"/>
              <a:t>)</a:t>
            </a:r>
            <a:endParaRPr kumimoji="1" lang="ja-JP" altLang="en-US" sz="900" dirty="0"/>
          </a:p>
        </p:txBody>
      </p:sp>
      <p:sp>
        <p:nvSpPr>
          <p:cNvPr id="114" name="テキスト ボックス 113"/>
          <p:cNvSpPr txBox="1"/>
          <p:nvPr/>
        </p:nvSpPr>
        <p:spPr>
          <a:xfrm>
            <a:off x="3112251" y="1153392"/>
            <a:ext cx="504056" cy="230832"/>
          </a:xfrm>
          <a:prstGeom prst="rect">
            <a:avLst/>
          </a:prstGeom>
          <a:noFill/>
        </p:spPr>
        <p:txBody>
          <a:bodyPr wrap="square" rtlCol="0">
            <a:spAutoFit/>
          </a:bodyPr>
          <a:lstStyle/>
          <a:p>
            <a:pPr algn="ctr"/>
            <a:r>
              <a:rPr kumimoji="1" lang="en-US" altLang="ja-JP" sz="900" dirty="0" smtClean="0"/>
              <a:t>(</a:t>
            </a:r>
            <a:r>
              <a:rPr kumimoji="1" lang="ja-JP" altLang="en-US" sz="900" dirty="0" smtClean="0"/>
              <a:t>年中</a:t>
            </a:r>
            <a:r>
              <a:rPr kumimoji="1" lang="en-US" altLang="ja-JP" sz="900" dirty="0" smtClean="0"/>
              <a:t>)</a:t>
            </a:r>
            <a:endParaRPr kumimoji="1" lang="ja-JP" altLang="en-US" sz="900" dirty="0"/>
          </a:p>
        </p:txBody>
      </p:sp>
      <p:sp>
        <p:nvSpPr>
          <p:cNvPr id="115" name="テキスト ボックス 114"/>
          <p:cNvSpPr txBox="1"/>
          <p:nvPr/>
        </p:nvSpPr>
        <p:spPr>
          <a:xfrm>
            <a:off x="3643545" y="1162726"/>
            <a:ext cx="504056" cy="230832"/>
          </a:xfrm>
          <a:prstGeom prst="rect">
            <a:avLst/>
          </a:prstGeom>
          <a:noFill/>
        </p:spPr>
        <p:txBody>
          <a:bodyPr wrap="square" rtlCol="0">
            <a:spAutoFit/>
          </a:bodyPr>
          <a:lstStyle/>
          <a:p>
            <a:pPr algn="ctr"/>
            <a:r>
              <a:rPr kumimoji="1" lang="en-US" altLang="ja-JP" sz="900" dirty="0" smtClean="0"/>
              <a:t>(</a:t>
            </a:r>
            <a:r>
              <a:rPr kumimoji="1" lang="ja-JP" altLang="en-US" sz="900" dirty="0" smtClean="0"/>
              <a:t>年長</a:t>
            </a:r>
            <a:r>
              <a:rPr kumimoji="1" lang="en-US" altLang="ja-JP" sz="900" dirty="0" smtClean="0"/>
              <a:t>)</a:t>
            </a:r>
            <a:endParaRPr kumimoji="1" lang="ja-JP" altLang="en-US" sz="900" dirty="0"/>
          </a:p>
        </p:txBody>
      </p:sp>
      <p:sp>
        <p:nvSpPr>
          <p:cNvPr id="116" name="円/楕円 115"/>
          <p:cNvSpPr/>
          <p:nvPr/>
        </p:nvSpPr>
        <p:spPr>
          <a:xfrm>
            <a:off x="1245615" y="1819968"/>
            <a:ext cx="720080" cy="744196"/>
          </a:xfrm>
          <a:prstGeom prst="ellipse">
            <a:avLst/>
          </a:prstGeom>
          <a:solidFill>
            <a:srgbClr val="00B0F0">
              <a:alpha val="70000"/>
            </a:srgbClr>
          </a:solidFill>
          <a:ln w="127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endParaRPr kumimoji="1" lang="ja-JP" altLang="en-US" sz="1400" dirty="0"/>
          </a:p>
        </p:txBody>
      </p:sp>
      <p:sp>
        <p:nvSpPr>
          <p:cNvPr id="117" name="テキスト ボックス 116"/>
          <p:cNvSpPr txBox="1"/>
          <p:nvPr/>
        </p:nvSpPr>
        <p:spPr>
          <a:xfrm>
            <a:off x="1190885" y="2098477"/>
            <a:ext cx="543739" cy="307777"/>
          </a:xfrm>
          <a:prstGeom prst="rect">
            <a:avLst/>
          </a:prstGeom>
          <a:noFill/>
        </p:spPr>
        <p:txBody>
          <a:bodyPr wrap="none" rtlCol="0">
            <a:spAutoFit/>
          </a:bodyPr>
          <a:lstStyle/>
          <a:p>
            <a:r>
              <a:rPr lang="ja-JP" altLang="en-US" sz="1400" dirty="0">
                <a:solidFill>
                  <a:schemeClr val="tx2"/>
                </a:solidFill>
              </a:rPr>
              <a:t>無償</a:t>
            </a:r>
            <a:endParaRPr kumimoji="1" lang="ja-JP" altLang="en-US" sz="1400" dirty="0">
              <a:solidFill>
                <a:schemeClr val="tx2"/>
              </a:solidFill>
            </a:endParaRPr>
          </a:p>
        </p:txBody>
      </p:sp>
      <p:sp>
        <p:nvSpPr>
          <p:cNvPr id="118" name="テキスト ボックス 117"/>
          <p:cNvSpPr txBox="1"/>
          <p:nvPr/>
        </p:nvSpPr>
        <p:spPr>
          <a:xfrm>
            <a:off x="1221859" y="1920059"/>
            <a:ext cx="543855" cy="251817"/>
          </a:xfrm>
          <a:prstGeom prst="rect">
            <a:avLst/>
          </a:prstGeom>
          <a:noFill/>
        </p:spPr>
        <p:txBody>
          <a:bodyPr wrap="none" rtlCol="0">
            <a:spAutoFit/>
          </a:bodyPr>
          <a:lstStyle/>
          <a:p>
            <a:r>
              <a:rPr lang="ja-JP" altLang="en-US" sz="1200" dirty="0" smtClean="0">
                <a:solidFill>
                  <a:schemeClr val="tx2"/>
                </a:solidFill>
              </a:rPr>
              <a:t>第３子</a:t>
            </a:r>
            <a:endParaRPr kumimoji="1" lang="ja-JP" altLang="en-US" sz="1200" dirty="0">
              <a:solidFill>
                <a:schemeClr val="tx2"/>
              </a:solidFill>
            </a:endParaRPr>
          </a:p>
        </p:txBody>
      </p:sp>
      <p:sp>
        <p:nvSpPr>
          <p:cNvPr id="119" name="円/楕円 118"/>
          <p:cNvSpPr/>
          <p:nvPr/>
        </p:nvSpPr>
        <p:spPr>
          <a:xfrm>
            <a:off x="1276015" y="2977345"/>
            <a:ext cx="720080" cy="744196"/>
          </a:xfrm>
          <a:prstGeom prst="ellipse">
            <a:avLst/>
          </a:prstGeom>
          <a:solidFill>
            <a:srgbClr val="00B0F0">
              <a:alpha val="70000"/>
            </a:srgbClr>
          </a:solidFill>
          <a:ln w="127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endParaRPr kumimoji="1" lang="ja-JP" altLang="en-US" sz="1400" dirty="0"/>
          </a:p>
        </p:txBody>
      </p:sp>
      <p:sp>
        <p:nvSpPr>
          <p:cNvPr id="120" name="テキスト ボックス 119"/>
          <p:cNvSpPr txBox="1"/>
          <p:nvPr/>
        </p:nvSpPr>
        <p:spPr>
          <a:xfrm>
            <a:off x="1268734" y="3279593"/>
            <a:ext cx="543739" cy="307777"/>
          </a:xfrm>
          <a:prstGeom prst="rect">
            <a:avLst/>
          </a:prstGeom>
          <a:noFill/>
        </p:spPr>
        <p:txBody>
          <a:bodyPr wrap="none" rtlCol="0">
            <a:spAutoFit/>
          </a:bodyPr>
          <a:lstStyle/>
          <a:p>
            <a:r>
              <a:rPr lang="ja-JP" altLang="en-US" sz="1400" dirty="0">
                <a:solidFill>
                  <a:schemeClr val="tx2"/>
                </a:solidFill>
              </a:rPr>
              <a:t>無償</a:t>
            </a:r>
            <a:endParaRPr kumimoji="1" lang="ja-JP" altLang="en-US" sz="1400" dirty="0">
              <a:solidFill>
                <a:schemeClr val="tx2"/>
              </a:solidFill>
            </a:endParaRPr>
          </a:p>
        </p:txBody>
      </p:sp>
      <p:sp>
        <p:nvSpPr>
          <p:cNvPr id="121" name="テキスト ボックス 120"/>
          <p:cNvSpPr txBox="1"/>
          <p:nvPr/>
        </p:nvSpPr>
        <p:spPr>
          <a:xfrm>
            <a:off x="1253827" y="3081945"/>
            <a:ext cx="543855" cy="251817"/>
          </a:xfrm>
          <a:prstGeom prst="rect">
            <a:avLst/>
          </a:prstGeom>
          <a:noFill/>
        </p:spPr>
        <p:txBody>
          <a:bodyPr wrap="none" rtlCol="0">
            <a:spAutoFit/>
          </a:bodyPr>
          <a:lstStyle/>
          <a:p>
            <a:r>
              <a:rPr lang="ja-JP" altLang="en-US" sz="1200" dirty="0" smtClean="0">
                <a:solidFill>
                  <a:schemeClr val="tx2"/>
                </a:solidFill>
              </a:rPr>
              <a:t>第２子</a:t>
            </a:r>
            <a:endParaRPr kumimoji="1" lang="ja-JP" altLang="en-US" sz="1200" dirty="0">
              <a:solidFill>
                <a:schemeClr val="tx2"/>
              </a:solidFill>
            </a:endParaRPr>
          </a:p>
        </p:txBody>
      </p:sp>
      <p:sp>
        <p:nvSpPr>
          <p:cNvPr id="122" name="円/楕円 121"/>
          <p:cNvSpPr/>
          <p:nvPr/>
        </p:nvSpPr>
        <p:spPr>
          <a:xfrm>
            <a:off x="1279483" y="3939918"/>
            <a:ext cx="720080" cy="744196"/>
          </a:xfrm>
          <a:prstGeom prst="ellipse">
            <a:avLst/>
          </a:prstGeom>
          <a:solidFill>
            <a:srgbClr val="00B0F0">
              <a:alpha val="70000"/>
            </a:srgbClr>
          </a:solidFill>
          <a:ln w="127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endParaRPr kumimoji="1" lang="ja-JP" altLang="en-US" sz="1400" dirty="0"/>
          </a:p>
        </p:txBody>
      </p:sp>
      <p:sp>
        <p:nvSpPr>
          <p:cNvPr id="123" name="テキスト ボックス 122"/>
          <p:cNvSpPr txBox="1"/>
          <p:nvPr/>
        </p:nvSpPr>
        <p:spPr>
          <a:xfrm>
            <a:off x="1224860" y="4296139"/>
            <a:ext cx="543739" cy="307777"/>
          </a:xfrm>
          <a:prstGeom prst="rect">
            <a:avLst/>
          </a:prstGeom>
          <a:noFill/>
        </p:spPr>
        <p:txBody>
          <a:bodyPr wrap="none" rtlCol="0">
            <a:spAutoFit/>
          </a:bodyPr>
          <a:lstStyle/>
          <a:p>
            <a:r>
              <a:rPr lang="ja-JP" altLang="en-US" sz="1400" dirty="0">
                <a:solidFill>
                  <a:schemeClr val="tx2"/>
                </a:solidFill>
              </a:rPr>
              <a:t>無償</a:t>
            </a:r>
            <a:endParaRPr kumimoji="1" lang="ja-JP" altLang="en-US" sz="1400" dirty="0">
              <a:solidFill>
                <a:schemeClr val="tx2"/>
              </a:solidFill>
            </a:endParaRPr>
          </a:p>
        </p:txBody>
      </p:sp>
      <p:sp>
        <p:nvSpPr>
          <p:cNvPr id="124" name="テキスト ボックス 123"/>
          <p:cNvSpPr txBox="1"/>
          <p:nvPr/>
        </p:nvSpPr>
        <p:spPr>
          <a:xfrm>
            <a:off x="1232951" y="4078288"/>
            <a:ext cx="543855" cy="251817"/>
          </a:xfrm>
          <a:prstGeom prst="rect">
            <a:avLst/>
          </a:prstGeom>
          <a:noFill/>
        </p:spPr>
        <p:txBody>
          <a:bodyPr wrap="none" rtlCol="0">
            <a:spAutoFit/>
          </a:bodyPr>
          <a:lstStyle/>
          <a:p>
            <a:r>
              <a:rPr lang="ja-JP" altLang="en-US" sz="1200" dirty="0" smtClean="0">
                <a:solidFill>
                  <a:schemeClr val="tx2"/>
                </a:solidFill>
              </a:rPr>
              <a:t>第３子</a:t>
            </a:r>
            <a:endParaRPr kumimoji="1" lang="ja-JP" altLang="en-US" sz="1200" dirty="0">
              <a:solidFill>
                <a:schemeClr val="tx2"/>
              </a:solidFill>
            </a:endParaRPr>
          </a:p>
        </p:txBody>
      </p:sp>
      <p:sp>
        <p:nvSpPr>
          <p:cNvPr id="125" name="円/楕円 124"/>
          <p:cNvSpPr/>
          <p:nvPr/>
        </p:nvSpPr>
        <p:spPr>
          <a:xfrm>
            <a:off x="1978043" y="1838966"/>
            <a:ext cx="720080" cy="744196"/>
          </a:xfrm>
          <a:prstGeom prst="ellipse">
            <a:avLst/>
          </a:prstGeom>
          <a:solidFill>
            <a:srgbClr val="00B0F0">
              <a:alpha val="70000"/>
            </a:srgbClr>
          </a:solidFill>
          <a:ln w="127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endParaRPr kumimoji="1" lang="ja-JP" altLang="en-US" sz="1400" dirty="0"/>
          </a:p>
        </p:txBody>
      </p:sp>
      <p:sp>
        <p:nvSpPr>
          <p:cNvPr id="126" name="テキスト ボックス 125"/>
          <p:cNvSpPr txBox="1"/>
          <p:nvPr/>
        </p:nvSpPr>
        <p:spPr>
          <a:xfrm>
            <a:off x="1979396" y="2094010"/>
            <a:ext cx="494308" cy="279797"/>
          </a:xfrm>
          <a:prstGeom prst="rect">
            <a:avLst/>
          </a:prstGeom>
          <a:noFill/>
        </p:spPr>
        <p:txBody>
          <a:bodyPr wrap="none" rtlCol="0">
            <a:spAutoFit/>
          </a:bodyPr>
          <a:lstStyle/>
          <a:p>
            <a:r>
              <a:rPr lang="ja-JP" altLang="en-US" sz="1400" dirty="0">
                <a:solidFill>
                  <a:schemeClr val="tx2"/>
                </a:solidFill>
              </a:rPr>
              <a:t>半額</a:t>
            </a:r>
            <a:endParaRPr kumimoji="1" lang="ja-JP" altLang="en-US" sz="1400" dirty="0">
              <a:solidFill>
                <a:schemeClr val="tx2"/>
              </a:solidFill>
            </a:endParaRPr>
          </a:p>
        </p:txBody>
      </p:sp>
      <p:sp>
        <p:nvSpPr>
          <p:cNvPr id="127" name="テキスト ボックス 126"/>
          <p:cNvSpPr txBox="1"/>
          <p:nvPr/>
        </p:nvSpPr>
        <p:spPr>
          <a:xfrm>
            <a:off x="1978043" y="1920059"/>
            <a:ext cx="543855" cy="251817"/>
          </a:xfrm>
          <a:prstGeom prst="rect">
            <a:avLst/>
          </a:prstGeom>
          <a:noFill/>
        </p:spPr>
        <p:txBody>
          <a:bodyPr wrap="none" rtlCol="0">
            <a:spAutoFit/>
          </a:bodyPr>
          <a:lstStyle/>
          <a:p>
            <a:r>
              <a:rPr lang="ja-JP" altLang="en-US" sz="1200" dirty="0" smtClean="0">
                <a:solidFill>
                  <a:schemeClr val="tx2"/>
                </a:solidFill>
              </a:rPr>
              <a:t>第２子</a:t>
            </a:r>
            <a:endParaRPr kumimoji="1" lang="ja-JP" altLang="en-US" sz="1200" dirty="0">
              <a:solidFill>
                <a:schemeClr val="tx2"/>
              </a:solidFill>
            </a:endParaRPr>
          </a:p>
        </p:txBody>
      </p:sp>
      <p:sp>
        <p:nvSpPr>
          <p:cNvPr id="128" name="円/楕円 127"/>
          <p:cNvSpPr/>
          <p:nvPr/>
        </p:nvSpPr>
        <p:spPr>
          <a:xfrm>
            <a:off x="5590336" y="1794509"/>
            <a:ext cx="720080" cy="744196"/>
          </a:xfrm>
          <a:prstGeom prst="ellipse">
            <a:avLst/>
          </a:prstGeom>
          <a:solidFill>
            <a:srgbClr val="00B0F0">
              <a:alpha val="70000"/>
            </a:srgbClr>
          </a:solidFill>
          <a:ln w="127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endParaRPr kumimoji="1" lang="ja-JP" altLang="en-US" sz="1400" dirty="0"/>
          </a:p>
        </p:txBody>
      </p:sp>
      <p:sp>
        <p:nvSpPr>
          <p:cNvPr id="130" name="テキスト ボックス 129"/>
          <p:cNvSpPr txBox="1"/>
          <p:nvPr/>
        </p:nvSpPr>
        <p:spPr>
          <a:xfrm>
            <a:off x="5509517" y="2252366"/>
            <a:ext cx="543855" cy="251817"/>
          </a:xfrm>
          <a:prstGeom prst="rect">
            <a:avLst/>
          </a:prstGeom>
          <a:noFill/>
        </p:spPr>
        <p:txBody>
          <a:bodyPr wrap="none" rtlCol="0">
            <a:spAutoFit/>
          </a:bodyPr>
          <a:lstStyle/>
          <a:p>
            <a:r>
              <a:rPr lang="ja-JP" altLang="en-US" sz="1200" dirty="0" smtClean="0">
                <a:solidFill>
                  <a:schemeClr val="tx2"/>
                </a:solidFill>
              </a:rPr>
              <a:t>第１子</a:t>
            </a:r>
            <a:endParaRPr kumimoji="1" lang="ja-JP" altLang="en-US" sz="1200" dirty="0">
              <a:solidFill>
                <a:schemeClr val="tx2"/>
              </a:solidFill>
            </a:endParaRPr>
          </a:p>
        </p:txBody>
      </p:sp>
      <p:sp>
        <p:nvSpPr>
          <p:cNvPr id="135" name="円/楕円 134"/>
          <p:cNvSpPr/>
          <p:nvPr/>
        </p:nvSpPr>
        <p:spPr>
          <a:xfrm>
            <a:off x="1980953" y="2987471"/>
            <a:ext cx="720080" cy="744196"/>
          </a:xfrm>
          <a:prstGeom prst="ellipse">
            <a:avLst/>
          </a:prstGeom>
          <a:solidFill>
            <a:srgbClr val="00B0F0">
              <a:alpha val="70000"/>
            </a:srgbClr>
          </a:solidFill>
          <a:ln w="127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endParaRPr kumimoji="1" lang="ja-JP" altLang="en-US" sz="1400" dirty="0"/>
          </a:p>
        </p:txBody>
      </p:sp>
      <p:sp>
        <p:nvSpPr>
          <p:cNvPr id="136" name="テキスト ボックス 135"/>
          <p:cNvSpPr txBox="1"/>
          <p:nvPr/>
        </p:nvSpPr>
        <p:spPr>
          <a:xfrm>
            <a:off x="2047835" y="3143471"/>
            <a:ext cx="466794" cy="569387"/>
          </a:xfrm>
          <a:prstGeom prst="rect">
            <a:avLst/>
          </a:prstGeom>
          <a:noFill/>
        </p:spPr>
        <p:txBody>
          <a:bodyPr wrap="none" rtlCol="0">
            <a:spAutoFit/>
          </a:bodyPr>
          <a:lstStyle/>
          <a:p>
            <a:r>
              <a:rPr lang="ja-JP" altLang="en-US" sz="1100" dirty="0" smtClean="0">
                <a:solidFill>
                  <a:schemeClr val="tx2"/>
                </a:solidFill>
              </a:rPr>
              <a:t>全額</a:t>
            </a:r>
            <a:endParaRPr lang="en-US" altLang="ja-JP" sz="1100" dirty="0" smtClean="0">
              <a:solidFill>
                <a:schemeClr val="tx2"/>
              </a:solidFill>
            </a:endParaRPr>
          </a:p>
          <a:p>
            <a:pPr algn="ctr"/>
            <a:r>
              <a:rPr lang="ja-JP" altLang="en-US" sz="900" dirty="0">
                <a:solidFill>
                  <a:schemeClr val="tx2"/>
                </a:solidFill>
              </a:rPr>
              <a:t>又は</a:t>
            </a:r>
            <a:endParaRPr lang="en-US" altLang="ja-JP" sz="900" dirty="0" smtClean="0">
              <a:solidFill>
                <a:schemeClr val="tx2"/>
              </a:solidFill>
            </a:endParaRPr>
          </a:p>
          <a:p>
            <a:r>
              <a:rPr lang="ja-JP" altLang="en-US" sz="1100" dirty="0" smtClean="0">
                <a:solidFill>
                  <a:schemeClr val="tx2"/>
                </a:solidFill>
              </a:rPr>
              <a:t>軽減</a:t>
            </a:r>
            <a:endParaRPr kumimoji="1" lang="ja-JP" altLang="en-US" sz="1100" dirty="0">
              <a:solidFill>
                <a:schemeClr val="tx2"/>
              </a:solidFill>
            </a:endParaRPr>
          </a:p>
        </p:txBody>
      </p:sp>
      <p:sp>
        <p:nvSpPr>
          <p:cNvPr id="137" name="テキスト ボックス 136"/>
          <p:cNvSpPr txBox="1"/>
          <p:nvPr/>
        </p:nvSpPr>
        <p:spPr>
          <a:xfrm>
            <a:off x="2011366" y="2972404"/>
            <a:ext cx="598241" cy="276999"/>
          </a:xfrm>
          <a:prstGeom prst="rect">
            <a:avLst/>
          </a:prstGeom>
          <a:noFill/>
        </p:spPr>
        <p:txBody>
          <a:bodyPr wrap="none" rtlCol="0">
            <a:spAutoFit/>
          </a:bodyPr>
          <a:lstStyle/>
          <a:p>
            <a:r>
              <a:rPr lang="ja-JP" altLang="en-US" sz="1200" dirty="0" smtClean="0">
                <a:solidFill>
                  <a:schemeClr val="tx2"/>
                </a:solidFill>
              </a:rPr>
              <a:t>第１子</a:t>
            </a:r>
            <a:endParaRPr kumimoji="1" lang="ja-JP" altLang="en-US" sz="1200" dirty="0">
              <a:solidFill>
                <a:schemeClr val="tx2"/>
              </a:solidFill>
            </a:endParaRPr>
          </a:p>
        </p:txBody>
      </p:sp>
      <p:sp>
        <p:nvSpPr>
          <p:cNvPr id="138" name="円/楕円 137"/>
          <p:cNvSpPr/>
          <p:nvPr/>
        </p:nvSpPr>
        <p:spPr>
          <a:xfrm>
            <a:off x="1987959" y="3958007"/>
            <a:ext cx="720080" cy="744196"/>
          </a:xfrm>
          <a:prstGeom prst="ellipse">
            <a:avLst/>
          </a:prstGeom>
          <a:solidFill>
            <a:srgbClr val="00B0F0">
              <a:alpha val="70000"/>
            </a:srgbClr>
          </a:solidFill>
          <a:ln w="127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endParaRPr kumimoji="1" lang="ja-JP" altLang="en-US" sz="1400" dirty="0"/>
          </a:p>
        </p:txBody>
      </p:sp>
      <p:sp>
        <p:nvSpPr>
          <p:cNvPr id="139" name="テキスト ボックス 138"/>
          <p:cNvSpPr txBox="1"/>
          <p:nvPr/>
        </p:nvSpPr>
        <p:spPr>
          <a:xfrm>
            <a:off x="1980953" y="4302372"/>
            <a:ext cx="543739" cy="307777"/>
          </a:xfrm>
          <a:prstGeom prst="rect">
            <a:avLst/>
          </a:prstGeom>
          <a:noFill/>
        </p:spPr>
        <p:txBody>
          <a:bodyPr wrap="none" rtlCol="0">
            <a:spAutoFit/>
          </a:bodyPr>
          <a:lstStyle/>
          <a:p>
            <a:r>
              <a:rPr lang="ja-JP" altLang="en-US" sz="1400" dirty="0">
                <a:solidFill>
                  <a:schemeClr val="tx2"/>
                </a:solidFill>
              </a:rPr>
              <a:t>無償</a:t>
            </a:r>
            <a:endParaRPr kumimoji="1" lang="ja-JP" altLang="en-US" sz="1400" dirty="0">
              <a:solidFill>
                <a:schemeClr val="tx2"/>
              </a:solidFill>
            </a:endParaRPr>
          </a:p>
        </p:txBody>
      </p:sp>
      <p:sp>
        <p:nvSpPr>
          <p:cNvPr id="140" name="テキスト ボックス 139"/>
          <p:cNvSpPr txBox="1"/>
          <p:nvPr/>
        </p:nvSpPr>
        <p:spPr>
          <a:xfrm>
            <a:off x="1990280" y="4078287"/>
            <a:ext cx="543855" cy="251817"/>
          </a:xfrm>
          <a:prstGeom prst="rect">
            <a:avLst/>
          </a:prstGeom>
          <a:noFill/>
        </p:spPr>
        <p:txBody>
          <a:bodyPr wrap="none" rtlCol="0">
            <a:spAutoFit/>
          </a:bodyPr>
          <a:lstStyle/>
          <a:p>
            <a:r>
              <a:rPr lang="ja-JP" altLang="en-US" sz="1200" dirty="0" smtClean="0">
                <a:solidFill>
                  <a:schemeClr val="tx2"/>
                </a:solidFill>
              </a:rPr>
              <a:t>第２子</a:t>
            </a:r>
            <a:endParaRPr kumimoji="1" lang="ja-JP" altLang="en-US" sz="1200" dirty="0">
              <a:solidFill>
                <a:schemeClr val="tx2"/>
              </a:solidFill>
            </a:endParaRPr>
          </a:p>
        </p:txBody>
      </p:sp>
      <p:sp>
        <p:nvSpPr>
          <p:cNvPr id="141" name="円/楕円 140"/>
          <p:cNvSpPr/>
          <p:nvPr/>
        </p:nvSpPr>
        <p:spPr>
          <a:xfrm>
            <a:off x="5590336" y="3965605"/>
            <a:ext cx="720080" cy="744196"/>
          </a:xfrm>
          <a:prstGeom prst="ellipse">
            <a:avLst/>
          </a:prstGeom>
          <a:solidFill>
            <a:srgbClr val="00B0F0">
              <a:alpha val="70000"/>
            </a:srgbClr>
          </a:solidFill>
          <a:ln w="127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endParaRPr kumimoji="1" lang="ja-JP" altLang="en-US" sz="1400" dirty="0"/>
          </a:p>
        </p:txBody>
      </p:sp>
      <p:sp>
        <p:nvSpPr>
          <p:cNvPr id="143" name="テキスト ボックス 142"/>
          <p:cNvSpPr txBox="1"/>
          <p:nvPr/>
        </p:nvSpPr>
        <p:spPr>
          <a:xfrm>
            <a:off x="5531694" y="4410595"/>
            <a:ext cx="543855" cy="251817"/>
          </a:xfrm>
          <a:prstGeom prst="rect">
            <a:avLst/>
          </a:prstGeom>
          <a:noFill/>
        </p:spPr>
        <p:txBody>
          <a:bodyPr wrap="none" rtlCol="0">
            <a:spAutoFit/>
          </a:bodyPr>
          <a:lstStyle/>
          <a:p>
            <a:r>
              <a:rPr lang="ja-JP" altLang="en-US" sz="1200" smtClean="0">
                <a:solidFill>
                  <a:schemeClr val="tx2"/>
                </a:solidFill>
              </a:rPr>
              <a:t>第１子</a:t>
            </a:r>
            <a:endParaRPr kumimoji="1" lang="ja-JP" altLang="en-US" sz="1200" dirty="0">
              <a:solidFill>
                <a:schemeClr val="tx2"/>
              </a:solidFill>
            </a:endParaRPr>
          </a:p>
        </p:txBody>
      </p:sp>
      <p:sp>
        <p:nvSpPr>
          <p:cNvPr id="147" name="テキスト ボックス 146"/>
          <p:cNvSpPr txBox="1"/>
          <p:nvPr/>
        </p:nvSpPr>
        <p:spPr>
          <a:xfrm>
            <a:off x="134466" y="2969798"/>
            <a:ext cx="1082348" cy="553998"/>
          </a:xfrm>
          <a:prstGeom prst="rect">
            <a:avLst/>
          </a:prstGeom>
          <a:noFill/>
        </p:spPr>
        <p:txBody>
          <a:bodyPr wrap="none" rtlCol="0">
            <a:spAutoFit/>
          </a:bodyPr>
          <a:lstStyle/>
          <a:p>
            <a:pPr algn="ctr"/>
            <a:r>
              <a:rPr lang="ja-JP" altLang="en-US" sz="1000" dirty="0">
                <a:solidFill>
                  <a:srgbClr val="FF0000"/>
                </a:solidFill>
              </a:rPr>
              <a:t>市民税額</a:t>
            </a:r>
            <a:r>
              <a:rPr lang="en-US" altLang="ja-JP" sz="1000" dirty="0" smtClean="0">
                <a:solidFill>
                  <a:srgbClr val="FF0000"/>
                </a:solidFill>
              </a:rPr>
              <a:t>77,101</a:t>
            </a:r>
          </a:p>
          <a:p>
            <a:pPr algn="ctr"/>
            <a:r>
              <a:rPr lang="ja-JP" altLang="en-US" sz="1000" dirty="0" smtClean="0">
                <a:solidFill>
                  <a:srgbClr val="FF0000"/>
                </a:solidFill>
              </a:rPr>
              <a:t>円未満</a:t>
            </a:r>
            <a:r>
              <a:rPr lang="ja-JP" altLang="en-US" sz="1000" dirty="0">
                <a:solidFill>
                  <a:srgbClr val="FF0000"/>
                </a:solidFill>
              </a:rPr>
              <a:t>の</a:t>
            </a:r>
            <a:r>
              <a:rPr lang="ja-JP" altLang="en-US" sz="1000" b="1" dirty="0" smtClean="0">
                <a:solidFill>
                  <a:srgbClr val="FF0000"/>
                </a:solidFill>
              </a:rPr>
              <a:t>ひとり</a:t>
            </a:r>
            <a:endParaRPr lang="en-US" altLang="ja-JP" sz="1000" b="1" dirty="0" smtClean="0">
              <a:solidFill>
                <a:srgbClr val="FF0000"/>
              </a:solidFill>
            </a:endParaRPr>
          </a:p>
          <a:p>
            <a:pPr algn="ctr"/>
            <a:r>
              <a:rPr lang="ja-JP" altLang="en-US" sz="1000" b="1" dirty="0" smtClean="0">
                <a:solidFill>
                  <a:srgbClr val="FF0000"/>
                </a:solidFill>
              </a:rPr>
              <a:t>親世帯等</a:t>
            </a:r>
            <a:r>
              <a:rPr lang="ja-JP" altLang="en-US" sz="1000" dirty="0" smtClean="0">
                <a:solidFill>
                  <a:srgbClr val="FF0000"/>
                </a:solidFill>
              </a:rPr>
              <a:t>の場合</a:t>
            </a:r>
            <a:endParaRPr lang="en-US" altLang="ja-JP" sz="1000" dirty="0" smtClean="0">
              <a:solidFill>
                <a:srgbClr val="FF0000"/>
              </a:solidFill>
            </a:endParaRPr>
          </a:p>
        </p:txBody>
      </p:sp>
      <p:pic>
        <p:nvPicPr>
          <p:cNvPr id="148" name="図 14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462052" y="1931066"/>
            <a:ext cx="346748" cy="624146"/>
          </a:xfrm>
          <a:prstGeom prst="rect">
            <a:avLst/>
          </a:prstGeom>
        </p:spPr>
      </p:pic>
      <p:pic>
        <p:nvPicPr>
          <p:cNvPr id="149" name="図 14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471576" y="3124664"/>
            <a:ext cx="337224" cy="607003"/>
          </a:xfrm>
          <a:prstGeom prst="rect">
            <a:avLst/>
          </a:prstGeom>
        </p:spPr>
      </p:pic>
      <p:pic>
        <p:nvPicPr>
          <p:cNvPr id="150" name="図 14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473704" y="4096085"/>
            <a:ext cx="330567" cy="595021"/>
          </a:xfrm>
          <a:prstGeom prst="rect">
            <a:avLst/>
          </a:prstGeom>
        </p:spPr>
      </p:pic>
      <p:pic>
        <p:nvPicPr>
          <p:cNvPr id="151" name="図 150"/>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651882" y="1931066"/>
            <a:ext cx="464735" cy="642598"/>
          </a:xfrm>
          <a:prstGeom prst="rect">
            <a:avLst/>
          </a:prstGeom>
        </p:spPr>
      </p:pic>
      <p:pic>
        <p:nvPicPr>
          <p:cNvPr id="152" name="図 15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692706" y="3091748"/>
            <a:ext cx="465234" cy="643287"/>
          </a:xfrm>
          <a:prstGeom prst="rect">
            <a:avLst/>
          </a:prstGeom>
        </p:spPr>
      </p:pic>
      <p:pic>
        <p:nvPicPr>
          <p:cNvPr id="153" name="図 15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708094" y="4070833"/>
            <a:ext cx="434457" cy="600732"/>
          </a:xfrm>
          <a:prstGeom prst="rect">
            <a:avLst/>
          </a:prstGeom>
        </p:spPr>
      </p:pic>
      <p:pic>
        <p:nvPicPr>
          <p:cNvPr id="154" name="図 153"/>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850382" y="1651588"/>
            <a:ext cx="584350" cy="931574"/>
          </a:xfrm>
          <a:prstGeom prst="rect">
            <a:avLst/>
          </a:prstGeom>
        </p:spPr>
      </p:pic>
      <p:pic>
        <p:nvPicPr>
          <p:cNvPr id="155" name="図 15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831713" y="3802210"/>
            <a:ext cx="584350" cy="931574"/>
          </a:xfrm>
          <a:prstGeom prst="rect">
            <a:avLst/>
          </a:prstGeom>
        </p:spPr>
      </p:pic>
      <p:cxnSp>
        <p:nvCxnSpPr>
          <p:cNvPr id="166" name="直線矢印コネクタ 165"/>
          <p:cNvCxnSpPr/>
          <p:nvPr/>
        </p:nvCxnSpPr>
        <p:spPr>
          <a:xfrm flipV="1">
            <a:off x="4305549" y="6332108"/>
            <a:ext cx="2280403" cy="12680"/>
          </a:xfrm>
          <a:prstGeom prst="straightConnector1">
            <a:avLst/>
          </a:prstGeom>
          <a:ln w="19050" cap="rnd">
            <a:solidFill>
              <a:srgbClr val="FF0000"/>
            </a:solidFill>
            <a:headEnd type="oval"/>
            <a:tailEnd type="triangle"/>
          </a:ln>
        </p:spPr>
        <p:style>
          <a:lnRef idx="1">
            <a:schemeClr val="accent1"/>
          </a:lnRef>
          <a:fillRef idx="0">
            <a:schemeClr val="accent1"/>
          </a:fillRef>
          <a:effectRef idx="0">
            <a:schemeClr val="accent1"/>
          </a:effectRef>
          <a:fontRef idx="minor">
            <a:schemeClr val="tx1"/>
          </a:fontRef>
        </p:style>
      </p:cxnSp>
      <p:sp>
        <p:nvSpPr>
          <p:cNvPr id="167" name="テキスト ボックス 166"/>
          <p:cNvSpPr txBox="1"/>
          <p:nvPr/>
        </p:nvSpPr>
        <p:spPr>
          <a:xfrm>
            <a:off x="4305549" y="6144633"/>
            <a:ext cx="1603819" cy="230832"/>
          </a:xfrm>
          <a:prstGeom prst="rect">
            <a:avLst/>
          </a:prstGeom>
          <a:noFill/>
        </p:spPr>
        <p:txBody>
          <a:bodyPr wrap="square" rtlCol="0">
            <a:spAutoFit/>
          </a:bodyPr>
          <a:lstStyle/>
          <a:p>
            <a:r>
              <a:rPr lang="ja-JP" altLang="en-US" sz="900" b="1" dirty="0" smtClean="0">
                <a:solidFill>
                  <a:srgbClr val="FF0000"/>
                </a:solidFill>
              </a:rPr>
              <a:t>小１以上は</a:t>
            </a:r>
            <a:r>
              <a:rPr kumimoji="1" lang="ja-JP" altLang="en-US" sz="900" b="1" dirty="0" smtClean="0">
                <a:solidFill>
                  <a:srgbClr val="FF0000"/>
                </a:solidFill>
              </a:rPr>
              <a:t>カウントしない</a:t>
            </a:r>
            <a:endParaRPr kumimoji="1" lang="ja-JP" altLang="en-US" sz="900" b="1" dirty="0">
              <a:solidFill>
                <a:srgbClr val="FF0000"/>
              </a:solidFill>
            </a:endParaRPr>
          </a:p>
        </p:txBody>
      </p:sp>
      <p:cxnSp>
        <p:nvCxnSpPr>
          <p:cNvPr id="176" name="直線矢印コネクタ 175"/>
          <p:cNvCxnSpPr/>
          <p:nvPr/>
        </p:nvCxnSpPr>
        <p:spPr>
          <a:xfrm>
            <a:off x="3811004" y="7925249"/>
            <a:ext cx="2747568" cy="0"/>
          </a:xfrm>
          <a:prstGeom prst="straightConnector1">
            <a:avLst/>
          </a:prstGeom>
          <a:ln w="19050" cap="rnd">
            <a:solidFill>
              <a:srgbClr val="FF0000"/>
            </a:solidFill>
            <a:headEnd type="oval"/>
            <a:tailEnd type="triangle"/>
          </a:ln>
        </p:spPr>
        <p:style>
          <a:lnRef idx="1">
            <a:schemeClr val="accent1"/>
          </a:lnRef>
          <a:fillRef idx="0">
            <a:schemeClr val="accent1"/>
          </a:fillRef>
          <a:effectRef idx="0">
            <a:schemeClr val="accent1"/>
          </a:effectRef>
          <a:fontRef idx="minor">
            <a:schemeClr val="tx1"/>
          </a:fontRef>
        </p:style>
      </p:cxnSp>
      <p:sp>
        <p:nvSpPr>
          <p:cNvPr id="177" name="テキスト ボックス 176"/>
          <p:cNvSpPr txBox="1"/>
          <p:nvPr/>
        </p:nvSpPr>
        <p:spPr>
          <a:xfrm>
            <a:off x="3816584" y="7731715"/>
            <a:ext cx="1676103" cy="230832"/>
          </a:xfrm>
          <a:prstGeom prst="rect">
            <a:avLst/>
          </a:prstGeom>
          <a:noFill/>
        </p:spPr>
        <p:txBody>
          <a:bodyPr wrap="square" rtlCol="0">
            <a:spAutoFit/>
          </a:bodyPr>
          <a:lstStyle/>
          <a:p>
            <a:r>
              <a:rPr lang="ja-JP" altLang="en-US" sz="900" b="1" dirty="0" smtClean="0">
                <a:solidFill>
                  <a:srgbClr val="FF0000"/>
                </a:solidFill>
              </a:rPr>
              <a:t>小１以上は</a:t>
            </a:r>
            <a:r>
              <a:rPr kumimoji="1" lang="ja-JP" altLang="en-US" sz="900" b="1" dirty="0" smtClean="0">
                <a:solidFill>
                  <a:srgbClr val="FF0000"/>
                </a:solidFill>
              </a:rPr>
              <a:t>カウントしない</a:t>
            </a:r>
            <a:endParaRPr kumimoji="1" lang="ja-JP" altLang="en-US" sz="900" b="1" dirty="0">
              <a:solidFill>
                <a:srgbClr val="FF0000"/>
              </a:solidFill>
            </a:endParaRPr>
          </a:p>
        </p:txBody>
      </p:sp>
      <p:sp>
        <p:nvSpPr>
          <p:cNvPr id="178" name="テキスト ボックス 177"/>
          <p:cNvSpPr txBox="1"/>
          <p:nvPr/>
        </p:nvSpPr>
        <p:spPr>
          <a:xfrm>
            <a:off x="519348" y="6954902"/>
            <a:ext cx="5489236" cy="276999"/>
          </a:xfrm>
          <a:prstGeom prst="rect">
            <a:avLst/>
          </a:prstGeom>
          <a:noFill/>
        </p:spPr>
        <p:txBody>
          <a:bodyPr wrap="square" rtlCol="0">
            <a:spAutoFit/>
          </a:bodyPr>
          <a:lstStyle/>
          <a:p>
            <a:r>
              <a:rPr lang="ja-JP" altLang="en-US" sz="1200" b="1" dirty="0" smtClean="0"/>
              <a:t>下記の場合、枠の部分で順番がカウントされるため、上の子はカウントしません。</a:t>
            </a:r>
            <a:endParaRPr kumimoji="1" lang="ja-JP" altLang="en-US" sz="1200" b="1" dirty="0"/>
          </a:p>
        </p:txBody>
      </p:sp>
      <p:sp>
        <p:nvSpPr>
          <p:cNvPr id="180" name="テキスト ボックス 179"/>
          <p:cNvSpPr txBox="1"/>
          <p:nvPr/>
        </p:nvSpPr>
        <p:spPr>
          <a:xfrm>
            <a:off x="531012" y="4758965"/>
            <a:ext cx="5985992" cy="276999"/>
          </a:xfrm>
          <a:prstGeom prst="rect">
            <a:avLst/>
          </a:prstGeom>
          <a:noFill/>
        </p:spPr>
        <p:txBody>
          <a:bodyPr wrap="square" rtlCol="0">
            <a:spAutoFit/>
          </a:bodyPr>
          <a:lstStyle/>
          <a:p>
            <a:r>
              <a:rPr lang="en-US" altLang="ja-JP" sz="1200" b="1" u="sng" dirty="0" smtClean="0"/>
              <a:t>※</a:t>
            </a:r>
            <a:r>
              <a:rPr lang="ja-JP" altLang="en-US" sz="1200" b="1" u="sng" dirty="0" smtClean="0"/>
              <a:t>生活保護世帯や、ひとり親等で市町村民税非課税世帯の場合は、第１子から無料です。</a:t>
            </a:r>
            <a:endParaRPr kumimoji="1" lang="ja-JP" altLang="en-US" sz="1200" b="1" u="sng" dirty="0"/>
          </a:p>
        </p:txBody>
      </p:sp>
      <p:sp>
        <p:nvSpPr>
          <p:cNvPr id="181" name="テキスト ボックス 180"/>
          <p:cNvSpPr txBox="1"/>
          <p:nvPr/>
        </p:nvSpPr>
        <p:spPr>
          <a:xfrm>
            <a:off x="4402204" y="1744039"/>
            <a:ext cx="1043547" cy="646331"/>
          </a:xfrm>
          <a:prstGeom prst="rect">
            <a:avLst/>
          </a:prstGeom>
          <a:noFill/>
          <a:ln w="12700">
            <a:solidFill>
              <a:srgbClr val="FF0000"/>
            </a:solidFill>
          </a:ln>
        </p:spPr>
        <p:txBody>
          <a:bodyPr wrap="square" rtlCol="0">
            <a:spAutoFit/>
          </a:bodyPr>
          <a:lstStyle/>
          <a:p>
            <a:r>
              <a:rPr lang="ja-JP" altLang="en-US" sz="900" b="1" dirty="0" smtClean="0">
                <a:solidFill>
                  <a:srgbClr val="FF0000"/>
                </a:solidFill>
              </a:rPr>
              <a:t>第１子の年齢にかかわらず、第２子半額、第３子以降</a:t>
            </a:r>
            <a:r>
              <a:rPr lang="ja-JP" altLang="en-US" sz="900" b="1" dirty="0">
                <a:solidFill>
                  <a:srgbClr val="FF0000"/>
                </a:solidFill>
              </a:rPr>
              <a:t>無償</a:t>
            </a:r>
            <a:endParaRPr kumimoji="1" lang="ja-JP" altLang="en-US" sz="900" b="1" dirty="0">
              <a:solidFill>
                <a:srgbClr val="FF0000"/>
              </a:solidFill>
            </a:endParaRPr>
          </a:p>
        </p:txBody>
      </p:sp>
      <p:sp>
        <p:nvSpPr>
          <p:cNvPr id="183" name="テキスト ボックス 182"/>
          <p:cNvSpPr txBox="1"/>
          <p:nvPr/>
        </p:nvSpPr>
        <p:spPr>
          <a:xfrm>
            <a:off x="4402204" y="3154464"/>
            <a:ext cx="1043547" cy="507831"/>
          </a:xfrm>
          <a:prstGeom prst="rect">
            <a:avLst/>
          </a:prstGeom>
          <a:noFill/>
          <a:ln w="12700">
            <a:solidFill>
              <a:srgbClr val="FF0000"/>
            </a:solidFill>
          </a:ln>
        </p:spPr>
        <p:txBody>
          <a:bodyPr wrap="square" rtlCol="0">
            <a:spAutoFit/>
          </a:bodyPr>
          <a:lstStyle/>
          <a:p>
            <a:r>
              <a:rPr lang="ja-JP" altLang="en-US" sz="900" b="1" dirty="0" smtClean="0">
                <a:solidFill>
                  <a:srgbClr val="FF0000"/>
                </a:solidFill>
              </a:rPr>
              <a:t>第１子から全額又は軽減、第２子</a:t>
            </a:r>
            <a:r>
              <a:rPr lang="ja-JP" altLang="en-US" sz="900" b="1" dirty="0">
                <a:solidFill>
                  <a:srgbClr val="FF0000"/>
                </a:solidFill>
              </a:rPr>
              <a:t>以降無償</a:t>
            </a:r>
            <a:endParaRPr lang="en-US" altLang="ja-JP" sz="900" b="1" dirty="0" smtClean="0">
              <a:solidFill>
                <a:srgbClr val="FF0000"/>
              </a:solidFill>
            </a:endParaRPr>
          </a:p>
        </p:txBody>
      </p:sp>
      <p:sp>
        <p:nvSpPr>
          <p:cNvPr id="185" name="テキスト ボックス 184"/>
          <p:cNvSpPr txBox="1"/>
          <p:nvPr/>
        </p:nvSpPr>
        <p:spPr>
          <a:xfrm>
            <a:off x="4402204" y="4096085"/>
            <a:ext cx="1043547" cy="507831"/>
          </a:xfrm>
          <a:prstGeom prst="rect">
            <a:avLst/>
          </a:prstGeom>
          <a:noFill/>
          <a:ln w="12700">
            <a:solidFill>
              <a:srgbClr val="FF0000"/>
            </a:solidFill>
          </a:ln>
        </p:spPr>
        <p:txBody>
          <a:bodyPr wrap="square" rtlCol="0">
            <a:spAutoFit/>
          </a:bodyPr>
          <a:lstStyle/>
          <a:p>
            <a:r>
              <a:rPr lang="ja-JP" altLang="en-US" sz="900" b="1" dirty="0" smtClean="0">
                <a:solidFill>
                  <a:srgbClr val="FF0000"/>
                </a:solidFill>
              </a:rPr>
              <a:t>第１子の年齢にかかわらず、第２子</a:t>
            </a:r>
            <a:r>
              <a:rPr lang="ja-JP" altLang="en-US" sz="900" b="1" dirty="0">
                <a:solidFill>
                  <a:srgbClr val="FF0000"/>
                </a:solidFill>
              </a:rPr>
              <a:t>以降無償</a:t>
            </a:r>
            <a:endParaRPr kumimoji="1" lang="ja-JP" altLang="en-US" sz="900" b="1" dirty="0">
              <a:solidFill>
                <a:srgbClr val="FF0000"/>
              </a:solidFill>
            </a:endParaRPr>
          </a:p>
        </p:txBody>
      </p:sp>
      <p:sp>
        <p:nvSpPr>
          <p:cNvPr id="186" name="テキスト ボックス 185"/>
          <p:cNvSpPr txBox="1"/>
          <p:nvPr/>
        </p:nvSpPr>
        <p:spPr>
          <a:xfrm>
            <a:off x="4869160" y="-17676"/>
            <a:ext cx="2159565" cy="230832"/>
          </a:xfrm>
          <a:prstGeom prst="rect">
            <a:avLst/>
          </a:prstGeom>
          <a:noFill/>
        </p:spPr>
        <p:txBody>
          <a:bodyPr wrap="square" rtlCol="0">
            <a:spAutoFit/>
          </a:bodyPr>
          <a:lstStyle/>
          <a:p>
            <a:r>
              <a:rPr lang="en-US" altLang="ja-JP" sz="900" dirty="0" smtClean="0"/>
              <a:t>R1.10</a:t>
            </a:r>
            <a:r>
              <a:rPr lang="ja-JP" altLang="en-US" sz="900" dirty="0" smtClean="0"/>
              <a:t>　滝沢市健康福祉部児童福祉課</a:t>
            </a:r>
            <a:endParaRPr kumimoji="1" lang="ja-JP" altLang="en-US" sz="900" dirty="0"/>
          </a:p>
        </p:txBody>
      </p:sp>
      <p:sp>
        <p:nvSpPr>
          <p:cNvPr id="156" name="テキスト ボックス 155"/>
          <p:cNvSpPr txBox="1"/>
          <p:nvPr/>
        </p:nvSpPr>
        <p:spPr>
          <a:xfrm>
            <a:off x="2036" y="2081649"/>
            <a:ext cx="1210588" cy="400110"/>
          </a:xfrm>
          <a:prstGeom prst="rect">
            <a:avLst/>
          </a:prstGeom>
          <a:noFill/>
        </p:spPr>
        <p:txBody>
          <a:bodyPr wrap="none" rtlCol="0">
            <a:spAutoFit/>
          </a:bodyPr>
          <a:lstStyle/>
          <a:p>
            <a:pPr algn="ctr"/>
            <a:r>
              <a:rPr lang="ja-JP" altLang="en-US" sz="1000" dirty="0" smtClean="0">
                <a:solidFill>
                  <a:srgbClr val="FF0000"/>
                </a:solidFill>
              </a:rPr>
              <a:t>市民税額</a:t>
            </a:r>
            <a:r>
              <a:rPr lang="en-US" altLang="ja-JP" sz="1000" b="1" dirty="0" smtClean="0">
                <a:solidFill>
                  <a:srgbClr val="FF0000"/>
                </a:solidFill>
              </a:rPr>
              <a:t>57,700</a:t>
            </a:r>
            <a:r>
              <a:rPr lang="ja-JP" altLang="en-US" sz="1000" b="1" dirty="0" smtClean="0">
                <a:solidFill>
                  <a:srgbClr val="FF0000"/>
                </a:solidFill>
              </a:rPr>
              <a:t>円</a:t>
            </a:r>
          </a:p>
          <a:p>
            <a:pPr algn="ctr"/>
            <a:r>
              <a:rPr lang="ja-JP" altLang="en-US" sz="1000" b="1" dirty="0" smtClean="0">
                <a:solidFill>
                  <a:srgbClr val="FF0000"/>
                </a:solidFill>
              </a:rPr>
              <a:t>未満</a:t>
            </a:r>
            <a:r>
              <a:rPr lang="ja-JP" altLang="en-US" sz="1000" dirty="0" smtClean="0">
                <a:solidFill>
                  <a:srgbClr val="FF0000"/>
                </a:solidFill>
              </a:rPr>
              <a:t>の世帯の場合</a:t>
            </a:r>
            <a:endParaRPr lang="en-US" altLang="ja-JP" sz="1000" dirty="0" smtClean="0">
              <a:solidFill>
                <a:srgbClr val="FF0000"/>
              </a:solidFill>
            </a:endParaRPr>
          </a:p>
        </p:txBody>
      </p:sp>
      <p:sp>
        <p:nvSpPr>
          <p:cNvPr id="159" name="テキスト ボックス 158"/>
          <p:cNvSpPr txBox="1"/>
          <p:nvPr/>
        </p:nvSpPr>
        <p:spPr>
          <a:xfrm>
            <a:off x="-40075" y="1788303"/>
            <a:ext cx="1330814" cy="369332"/>
          </a:xfrm>
          <a:prstGeom prst="rect">
            <a:avLst/>
          </a:prstGeom>
          <a:noFill/>
        </p:spPr>
        <p:txBody>
          <a:bodyPr wrap="none" rtlCol="0">
            <a:spAutoFit/>
          </a:bodyPr>
          <a:lstStyle/>
          <a:p>
            <a:r>
              <a:rPr lang="ja-JP" altLang="en-US" sz="1000" b="1" dirty="0" smtClean="0">
                <a:solidFill>
                  <a:srgbClr val="FF0000"/>
                </a:solidFill>
              </a:rPr>
              <a:t>・</a:t>
            </a:r>
            <a:r>
              <a:rPr lang="ja-JP" altLang="en-US" sz="1000" b="1" dirty="0" smtClean="0">
                <a:solidFill>
                  <a:srgbClr val="FF0000"/>
                </a:solidFill>
              </a:rPr>
              <a:t>０歳児～２歳児</a:t>
            </a:r>
            <a:endParaRPr lang="en-US" altLang="ja-JP" sz="1000" b="1" dirty="0" smtClean="0">
              <a:solidFill>
                <a:srgbClr val="FF0000"/>
              </a:solidFill>
            </a:endParaRPr>
          </a:p>
          <a:p>
            <a:r>
              <a:rPr lang="ja-JP" altLang="en-US" sz="800" b="1" dirty="0" smtClean="0">
                <a:solidFill>
                  <a:srgbClr val="FF0000"/>
                </a:solidFill>
              </a:rPr>
              <a:t>（保育所、認定こども園等）</a:t>
            </a:r>
          </a:p>
        </p:txBody>
      </p:sp>
      <p:sp>
        <p:nvSpPr>
          <p:cNvPr id="162" name="テキスト ボックス 161"/>
          <p:cNvSpPr txBox="1"/>
          <p:nvPr/>
        </p:nvSpPr>
        <p:spPr>
          <a:xfrm>
            <a:off x="157842" y="8598028"/>
            <a:ext cx="6493850" cy="276999"/>
          </a:xfrm>
          <a:prstGeom prst="rect">
            <a:avLst/>
          </a:prstGeom>
          <a:noFill/>
        </p:spPr>
        <p:txBody>
          <a:bodyPr wrap="square" rtlCol="0">
            <a:spAutoFit/>
          </a:bodyPr>
          <a:lstStyle/>
          <a:p>
            <a:pPr algn="ctr"/>
            <a:r>
              <a:rPr kumimoji="1" lang="en-US" altLang="ja-JP" sz="1200" b="1" dirty="0" smtClean="0"/>
              <a:t>※</a:t>
            </a:r>
            <a:r>
              <a:rPr kumimoji="1" lang="ja-JP" altLang="en-US" sz="1200" b="1" dirty="0" smtClean="0"/>
              <a:t>幼児教育・保育の無償化によりこの児童数のカウント方法が変わることはありません。</a:t>
            </a:r>
            <a:endParaRPr kumimoji="1" lang="ja-JP" altLang="en-US" sz="1200" b="1" dirty="0"/>
          </a:p>
        </p:txBody>
      </p:sp>
    </p:spTree>
    <p:extLst>
      <p:ext uri="{BB962C8B-B14F-4D97-AF65-F5344CB8AC3E}">
        <p14:creationId xmlns:p14="http://schemas.microsoft.com/office/powerpoint/2010/main" val="42064014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532</TotalTime>
  <Words>313</Words>
  <Application>Microsoft Office PowerPoint</Application>
  <PresentationFormat>A4 210 x 297 mm</PresentationFormat>
  <Paragraphs>79</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お 大槻  智康</dc:creator>
  <cp:lastModifiedBy>よ 米内　駿</cp:lastModifiedBy>
  <cp:revision>77</cp:revision>
  <cp:lastPrinted>2019-08-26T11:36:15Z</cp:lastPrinted>
  <dcterms:created xsi:type="dcterms:W3CDTF">2016-06-30T09:31:06Z</dcterms:created>
  <dcterms:modified xsi:type="dcterms:W3CDTF">2019-09-30T12:42:34Z</dcterms:modified>
</cp:coreProperties>
</file>