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E3D6"/>
    <a:srgbClr val="FFFFCC"/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7" autoAdjust="0"/>
    <p:restoredTop sz="94660"/>
  </p:normalViewPr>
  <p:slideViewPr>
    <p:cSldViewPr snapToGrid="0">
      <p:cViewPr varScale="1">
        <p:scale>
          <a:sx n="68" d="100"/>
          <a:sy n="68" d="100"/>
        </p:scale>
        <p:origin x="31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76F-135E-4842-84A0-AFCBBB2CBFC1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6C1-CACC-4760-A337-477E7D7C7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209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76F-135E-4842-84A0-AFCBBB2CBFC1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6C1-CACC-4760-A337-477E7D7C7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871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76F-135E-4842-84A0-AFCBBB2CBFC1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6C1-CACC-4760-A337-477E7D7C7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256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76F-135E-4842-84A0-AFCBBB2CBFC1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6C1-CACC-4760-A337-477E7D7C7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09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76F-135E-4842-84A0-AFCBBB2CBFC1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6C1-CACC-4760-A337-477E7D7C7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0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76F-135E-4842-84A0-AFCBBB2CBFC1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6C1-CACC-4760-A337-477E7D7C7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28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76F-135E-4842-84A0-AFCBBB2CBFC1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6C1-CACC-4760-A337-477E7D7C7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125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76F-135E-4842-84A0-AFCBBB2CBFC1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6C1-CACC-4760-A337-477E7D7C7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96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76F-135E-4842-84A0-AFCBBB2CBFC1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6C1-CACC-4760-A337-477E7D7C7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861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76F-135E-4842-84A0-AFCBBB2CBFC1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6C1-CACC-4760-A337-477E7D7C7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464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76F-135E-4842-84A0-AFCBBB2CBFC1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6C1-CACC-4760-A337-477E7D7C7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67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AAA76F-135E-4842-84A0-AFCBBB2CBFC1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69C6C1-CACC-4760-A337-477E7D7C7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430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658513-D49F-2648-41C2-896B60719E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A168D51-078E-B837-1ACD-FBFDAEE5800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58"/>
          <a:stretch/>
        </p:blipFill>
        <p:spPr bwMode="auto">
          <a:xfrm>
            <a:off x="240632" y="105910"/>
            <a:ext cx="7319043" cy="382787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テキスト ボックス 6">
            <a:extLst>
              <a:ext uri="{FF2B5EF4-FFF2-40B4-BE49-F238E27FC236}">
                <a16:creationId xmlns:a16="http://schemas.microsoft.com/office/drawing/2014/main" id="{C208D934-1FC1-09BB-EB19-042675BDB549}"/>
              </a:ext>
            </a:extLst>
          </p:cNvPr>
          <p:cNvSpPr txBox="1"/>
          <p:nvPr/>
        </p:nvSpPr>
        <p:spPr>
          <a:xfrm>
            <a:off x="1260736" y="1062036"/>
            <a:ext cx="5278834" cy="170402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dist"/>
            <a:r>
              <a:rPr lang="ja-JP" altLang="en-US" sz="2200" kern="100" dirty="0">
                <a:latin typeface="FGP丸ｺﾞｼｯｸ体Ca-M" panose="020F0600000000000000" pitchFamily="50" charset="-128"/>
                <a:ea typeface="FGP丸ｺﾞｼｯｸ体Ca-M" panose="020F0600000000000000" pitchFamily="50" charset="-128"/>
                <a:cs typeface="Times New Roman" panose="02020603050405020304" pitchFamily="18" charset="0"/>
              </a:rPr>
              <a:t>市直営施設型産後ケア🍼👶</a:t>
            </a:r>
            <a:endParaRPr lang="en-US" altLang="ja-JP" sz="2200" kern="100" dirty="0">
              <a:latin typeface="FGP丸ｺﾞｼｯｸ体Ca-M" panose="020F0600000000000000" pitchFamily="50" charset="-128"/>
              <a:ea typeface="FGP丸ｺﾞｼｯｸ体Ca-M" panose="020F0600000000000000" pitchFamily="50" charset="-128"/>
              <a:cs typeface="Times New Roman" panose="02020603050405020304" pitchFamily="18" charset="0"/>
            </a:endParaRPr>
          </a:p>
          <a:p>
            <a:pPr algn="dist"/>
            <a:r>
              <a:rPr lang="ja-JP" altLang="en-US" sz="2600" kern="100" dirty="0">
                <a:latin typeface="FGP丸ｺﾞｼｯｸ体Ca-M" panose="020F0600000000000000" pitchFamily="50" charset="-128"/>
                <a:ea typeface="FGP丸ｺﾞｼｯｸ体Ca-M" panose="020F0600000000000000" pitchFamily="50" charset="-128"/>
                <a:cs typeface="Times New Roman" panose="02020603050405020304" pitchFamily="18" charset="0"/>
              </a:rPr>
              <a:t>年間スケジュール</a:t>
            </a:r>
            <a:endParaRPr lang="en-US" altLang="ja-JP" sz="2600" kern="100" dirty="0">
              <a:latin typeface="FGP丸ｺﾞｼｯｸ体Ca-M" panose="020F0600000000000000" pitchFamily="50" charset="-128"/>
              <a:ea typeface="FGP丸ｺﾞｼｯｸ体Ca-M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>
                <a:latin typeface="FGP丸ｺﾞｼｯｸ体Ca-M" panose="020F0600000000000000" pitchFamily="50" charset="-128"/>
                <a:ea typeface="FGP丸ｺﾞｼｯｸ体Ca-M" panose="020F0600000000000000" pitchFamily="50" charset="-128"/>
                <a:cs typeface="Times New Roman" panose="02020603050405020304" pitchFamily="18" charset="0"/>
              </a:rPr>
              <a:t>〇持ち物：滝沢市産後ケア事業利用承認通知書、母子健康手帳、ミルク・哺乳瓶、お子さんの着替え・オムツ・ゴミ袋、（必要時）お母さんとお子さんの食べ物・飲み物</a:t>
            </a:r>
            <a:endParaRPr lang="en-US" altLang="ja-JP" sz="1100" kern="100" dirty="0">
              <a:latin typeface="FGP丸ｺﾞｼｯｸ体Ca-M" panose="020F0600000000000000" pitchFamily="50" charset="-128"/>
              <a:ea typeface="FGP丸ｺﾞｼｯｸ体Ca-M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>
                <a:latin typeface="FGP丸ｺﾞｼｯｸ体Ca-M" panose="020F0600000000000000" pitchFamily="50" charset="-128"/>
                <a:ea typeface="FGP丸ｺﾞｼｯｸ体Ca-M" panose="020F0600000000000000" pitchFamily="50" charset="-128"/>
                <a:cs typeface="Times New Roman" panose="02020603050405020304" pitchFamily="18" charset="0"/>
              </a:rPr>
              <a:t>〇昼食について：日替わり弁当の注文が可能です。ご希望の際はご予約の際にお伝えいただき、現金をご持参ください。</a:t>
            </a:r>
            <a:endParaRPr lang="en-US" altLang="ja-JP" sz="1100" kern="100" dirty="0">
              <a:latin typeface="FGP丸ｺﾞｼｯｸ体Ca-M" panose="020F0600000000000000" pitchFamily="50" charset="-128"/>
              <a:ea typeface="FGP丸ｺﾞｼｯｸ体Ca-M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050" kern="100" dirty="0">
                <a:latin typeface="FGP丸ｺﾞｼｯｸ体Ca-M" panose="020F0600000000000000" pitchFamily="50" charset="-128"/>
                <a:ea typeface="FGP丸ｺﾞｼｯｸ体Ca-M" panose="020F0600000000000000" pitchFamily="50" charset="-128"/>
                <a:cs typeface="Times New Roman" panose="02020603050405020304" pitchFamily="18" charset="0"/>
              </a:rPr>
              <a:t>〇沐浴について：生後６か月未満のお子さんが対象</a:t>
            </a:r>
            <a:r>
              <a:rPr lang="ja-JP" altLang="en-US" sz="1050" kern="100">
                <a:latin typeface="FGP丸ｺﾞｼｯｸ体Ca-M" panose="020F0600000000000000" pitchFamily="50" charset="-128"/>
                <a:ea typeface="FGP丸ｺﾞｼｯｸ体Ca-M" panose="020F0600000000000000" pitchFamily="50" charset="-128"/>
                <a:cs typeface="Times New Roman" panose="02020603050405020304" pitchFamily="18" charset="0"/>
              </a:rPr>
              <a:t>です。</a:t>
            </a:r>
            <a:endParaRPr lang="en-US" altLang="ja-JP" sz="1050" kern="100">
              <a:latin typeface="FGP丸ｺﾞｼｯｸ体Ca-M" panose="020F0600000000000000" pitchFamily="50" charset="-128"/>
              <a:ea typeface="FGP丸ｺﾞｼｯｸ体Ca-M" panose="020F0600000000000000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53338D90-2E03-DCC0-A684-D320DB0C01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413479"/>
              </p:ext>
            </p:extLst>
          </p:nvPr>
        </p:nvGraphicFramePr>
        <p:xfrm>
          <a:off x="913326" y="2846387"/>
          <a:ext cx="5733024" cy="6783390"/>
        </p:xfrm>
        <a:graphic>
          <a:graphicData uri="http://schemas.openxmlformats.org/drawingml/2006/table">
            <a:tbl>
              <a:tblPr/>
              <a:tblGrid>
                <a:gridCol w="369873">
                  <a:extLst>
                    <a:ext uri="{9D8B030D-6E8A-4147-A177-3AD203B41FA5}">
                      <a16:colId xmlns:a16="http://schemas.microsoft.com/office/drawing/2014/main" val="2283559905"/>
                    </a:ext>
                  </a:extLst>
                </a:gridCol>
                <a:gridCol w="320082">
                  <a:extLst>
                    <a:ext uri="{9D8B030D-6E8A-4147-A177-3AD203B41FA5}">
                      <a16:colId xmlns:a16="http://schemas.microsoft.com/office/drawing/2014/main" val="3320855642"/>
                    </a:ext>
                  </a:extLst>
                </a:gridCol>
                <a:gridCol w="92468">
                  <a:extLst>
                    <a:ext uri="{9D8B030D-6E8A-4147-A177-3AD203B41FA5}">
                      <a16:colId xmlns:a16="http://schemas.microsoft.com/office/drawing/2014/main" val="2494032445"/>
                    </a:ext>
                  </a:extLst>
                </a:gridCol>
                <a:gridCol w="284517">
                  <a:extLst>
                    <a:ext uri="{9D8B030D-6E8A-4147-A177-3AD203B41FA5}">
                      <a16:colId xmlns:a16="http://schemas.microsoft.com/office/drawing/2014/main" val="1863499431"/>
                    </a:ext>
                  </a:extLst>
                </a:gridCol>
                <a:gridCol w="113807">
                  <a:extLst>
                    <a:ext uri="{9D8B030D-6E8A-4147-A177-3AD203B41FA5}">
                      <a16:colId xmlns:a16="http://schemas.microsoft.com/office/drawing/2014/main" val="3102702621"/>
                    </a:ext>
                  </a:extLst>
                </a:gridCol>
                <a:gridCol w="256065">
                  <a:extLst>
                    <a:ext uri="{9D8B030D-6E8A-4147-A177-3AD203B41FA5}">
                      <a16:colId xmlns:a16="http://schemas.microsoft.com/office/drawing/2014/main" val="1645404995"/>
                    </a:ext>
                  </a:extLst>
                </a:gridCol>
                <a:gridCol w="227614">
                  <a:extLst>
                    <a:ext uri="{9D8B030D-6E8A-4147-A177-3AD203B41FA5}">
                      <a16:colId xmlns:a16="http://schemas.microsoft.com/office/drawing/2014/main" val="1009845992"/>
                    </a:ext>
                  </a:extLst>
                </a:gridCol>
                <a:gridCol w="369873">
                  <a:extLst>
                    <a:ext uri="{9D8B030D-6E8A-4147-A177-3AD203B41FA5}">
                      <a16:colId xmlns:a16="http://schemas.microsoft.com/office/drawing/2014/main" val="168924731"/>
                    </a:ext>
                  </a:extLst>
                </a:gridCol>
                <a:gridCol w="369873">
                  <a:extLst>
                    <a:ext uri="{9D8B030D-6E8A-4147-A177-3AD203B41FA5}">
                      <a16:colId xmlns:a16="http://schemas.microsoft.com/office/drawing/2014/main" val="3498020881"/>
                    </a:ext>
                  </a:extLst>
                </a:gridCol>
                <a:gridCol w="320082">
                  <a:extLst>
                    <a:ext uri="{9D8B030D-6E8A-4147-A177-3AD203B41FA5}">
                      <a16:colId xmlns:a16="http://schemas.microsoft.com/office/drawing/2014/main" val="1278064019"/>
                    </a:ext>
                  </a:extLst>
                </a:gridCol>
                <a:gridCol w="92468">
                  <a:extLst>
                    <a:ext uri="{9D8B030D-6E8A-4147-A177-3AD203B41FA5}">
                      <a16:colId xmlns:a16="http://schemas.microsoft.com/office/drawing/2014/main" val="2340383276"/>
                    </a:ext>
                  </a:extLst>
                </a:gridCol>
                <a:gridCol w="284517">
                  <a:extLst>
                    <a:ext uri="{9D8B030D-6E8A-4147-A177-3AD203B41FA5}">
                      <a16:colId xmlns:a16="http://schemas.microsoft.com/office/drawing/2014/main" val="4151937860"/>
                    </a:ext>
                  </a:extLst>
                </a:gridCol>
                <a:gridCol w="113807">
                  <a:extLst>
                    <a:ext uri="{9D8B030D-6E8A-4147-A177-3AD203B41FA5}">
                      <a16:colId xmlns:a16="http://schemas.microsoft.com/office/drawing/2014/main" val="220914622"/>
                    </a:ext>
                  </a:extLst>
                </a:gridCol>
                <a:gridCol w="256065">
                  <a:extLst>
                    <a:ext uri="{9D8B030D-6E8A-4147-A177-3AD203B41FA5}">
                      <a16:colId xmlns:a16="http://schemas.microsoft.com/office/drawing/2014/main" val="3114131789"/>
                    </a:ext>
                  </a:extLst>
                </a:gridCol>
                <a:gridCol w="227614">
                  <a:extLst>
                    <a:ext uri="{9D8B030D-6E8A-4147-A177-3AD203B41FA5}">
                      <a16:colId xmlns:a16="http://schemas.microsoft.com/office/drawing/2014/main" val="725160851"/>
                    </a:ext>
                  </a:extLst>
                </a:gridCol>
                <a:gridCol w="369873">
                  <a:extLst>
                    <a:ext uri="{9D8B030D-6E8A-4147-A177-3AD203B41FA5}">
                      <a16:colId xmlns:a16="http://schemas.microsoft.com/office/drawing/2014/main" val="1524793340"/>
                    </a:ext>
                  </a:extLst>
                </a:gridCol>
                <a:gridCol w="369873">
                  <a:extLst>
                    <a:ext uri="{9D8B030D-6E8A-4147-A177-3AD203B41FA5}">
                      <a16:colId xmlns:a16="http://schemas.microsoft.com/office/drawing/2014/main" val="1466887147"/>
                    </a:ext>
                  </a:extLst>
                </a:gridCol>
                <a:gridCol w="320082">
                  <a:extLst>
                    <a:ext uri="{9D8B030D-6E8A-4147-A177-3AD203B41FA5}">
                      <a16:colId xmlns:a16="http://schemas.microsoft.com/office/drawing/2014/main" val="2359299114"/>
                    </a:ext>
                  </a:extLst>
                </a:gridCol>
                <a:gridCol w="92468">
                  <a:extLst>
                    <a:ext uri="{9D8B030D-6E8A-4147-A177-3AD203B41FA5}">
                      <a16:colId xmlns:a16="http://schemas.microsoft.com/office/drawing/2014/main" val="371368547"/>
                    </a:ext>
                  </a:extLst>
                </a:gridCol>
                <a:gridCol w="284517">
                  <a:extLst>
                    <a:ext uri="{9D8B030D-6E8A-4147-A177-3AD203B41FA5}">
                      <a16:colId xmlns:a16="http://schemas.microsoft.com/office/drawing/2014/main" val="3958090932"/>
                    </a:ext>
                  </a:extLst>
                </a:gridCol>
                <a:gridCol w="113807">
                  <a:extLst>
                    <a:ext uri="{9D8B030D-6E8A-4147-A177-3AD203B41FA5}">
                      <a16:colId xmlns:a16="http://schemas.microsoft.com/office/drawing/2014/main" val="1989224205"/>
                    </a:ext>
                  </a:extLst>
                </a:gridCol>
                <a:gridCol w="256065">
                  <a:extLst>
                    <a:ext uri="{9D8B030D-6E8A-4147-A177-3AD203B41FA5}">
                      <a16:colId xmlns:a16="http://schemas.microsoft.com/office/drawing/2014/main" val="943126115"/>
                    </a:ext>
                  </a:extLst>
                </a:gridCol>
                <a:gridCol w="227614">
                  <a:extLst>
                    <a:ext uri="{9D8B030D-6E8A-4147-A177-3AD203B41FA5}">
                      <a16:colId xmlns:a16="http://schemas.microsoft.com/office/drawing/2014/main" val="3232293232"/>
                    </a:ext>
                  </a:extLst>
                </a:gridCol>
              </a:tblGrid>
              <a:tr h="29493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開催年月日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曜日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開催年月日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曜日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開催年月日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曜日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976139"/>
                  </a:ext>
                </a:extLst>
              </a:tr>
              <a:tr h="29493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７</a:t>
                      </a:r>
                      <a:b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火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１０</a:t>
                      </a:r>
                      <a:b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</a:t>
                      </a:r>
                      <a:b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火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0307435"/>
                  </a:ext>
                </a:extLst>
              </a:tr>
              <a:tr h="2949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4995677"/>
                  </a:ext>
                </a:extLst>
              </a:tr>
              <a:tr h="2949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火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3424725"/>
                  </a:ext>
                </a:extLst>
              </a:tr>
              <a:tr h="2949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火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305130"/>
                  </a:ext>
                </a:extLst>
              </a:tr>
              <a:tr h="2949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2314681"/>
                  </a:ext>
                </a:extLst>
              </a:tr>
              <a:tr h="2949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火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659632"/>
                  </a:ext>
                </a:extLst>
              </a:tr>
              <a:tr h="2949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550516"/>
                  </a:ext>
                </a:extLst>
              </a:tr>
              <a:tr h="2949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31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1543641"/>
                  </a:ext>
                </a:extLst>
              </a:tr>
              <a:tr h="29493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８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１１</a:t>
                      </a:r>
                      <a:b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火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</a:t>
                      </a:r>
                      <a:b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604265"/>
                  </a:ext>
                </a:extLst>
              </a:tr>
              <a:tr h="2949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2985564"/>
                  </a:ext>
                </a:extLst>
              </a:tr>
              <a:tr h="2949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6479669"/>
                  </a:ext>
                </a:extLst>
              </a:tr>
              <a:tr h="2949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1549264"/>
                  </a:ext>
                </a:extLst>
              </a:tr>
              <a:tr h="2949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5812114"/>
                  </a:ext>
                </a:extLst>
              </a:tr>
              <a:tr h="29493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９</a:t>
                      </a:r>
                      <a:b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7351506"/>
                  </a:ext>
                </a:extLst>
              </a:tr>
              <a:tr h="2949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0416708"/>
                  </a:ext>
                </a:extLst>
              </a:tr>
              <a:tr h="2949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</a:t>
                      </a:r>
                      <a:b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8518394"/>
                  </a:ext>
                </a:extLst>
              </a:tr>
              <a:tr h="2949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b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791748"/>
                  </a:ext>
                </a:extLst>
              </a:tr>
              <a:tr h="2949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火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1391803"/>
                  </a:ext>
                </a:extLst>
              </a:tr>
              <a:tr h="2949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1610836"/>
                  </a:ext>
                </a:extLst>
              </a:tr>
              <a:tr h="2949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0532830"/>
                  </a:ext>
                </a:extLst>
              </a:tr>
              <a:tr h="294930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0673496"/>
                  </a:ext>
                </a:extLst>
              </a:tr>
              <a:tr h="294930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</a:t>
                      </a:r>
                    </a:p>
                  </a:txBody>
                  <a:tcPr marL="7761" marR="7761" marT="77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7761" marR="7761" marT="776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761" marR="7761" marT="776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5306627"/>
                  </a:ext>
                </a:extLst>
              </a:tr>
            </a:tbl>
          </a:graphicData>
        </a:graphic>
      </p:graphicFrame>
      <p:pic>
        <p:nvPicPr>
          <p:cNvPr id="19" name="図 18">
            <a:extLst>
              <a:ext uri="{FF2B5EF4-FFF2-40B4-BE49-F238E27FC236}">
                <a16:creationId xmlns:a16="http://schemas.microsoft.com/office/drawing/2014/main" id="{8DFAE614-FAF0-C94F-D659-EBC91EE076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3272" r="-15"/>
          <a:stretch/>
        </p:blipFill>
        <p:spPr bwMode="auto">
          <a:xfrm rot="10800000">
            <a:off x="18698" y="7893569"/>
            <a:ext cx="7399717" cy="269233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42630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</TotalTime>
  <Words>513</Words>
  <Application>Microsoft Office PowerPoint</Application>
  <PresentationFormat>ユーザー設定</PresentationFormat>
  <Paragraphs>402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FGP丸ｺﾞｼｯｸ体Ca-M</vt:lpstr>
      <vt:lpstr>HG丸ｺﾞｼｯｸM-PRO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お 小原　仁美 </dc:creator>
  <cp:lastModifiedBy>き 北村　仁美</cp:lastModifiedBy>
  <cp:revision>33</cp:revision>
  <cp:lastPrinted>2025-06-12T22:23:35Z</cp:lastPrinted>
  <dcterms:created xsi:type="dcterms:W3CDTF">2025-03-17T11:10:35Z</dcterms:created>
  <dcterms:modified xsi:type="dcterms:W3CDTF">2025-08-29T03:02:57Z</dcterms:modified>
</cp:coreProperties>
</file>